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8" r:id="rId2"/>
    <p:sldId id="260" r:id="rId3"/>
    <p:sldId id="257" r:id="rId4"/>
    <p:sldId id="261" r:id="rId5"/>
    <p:sldId id="271" r:id="rId6"/>
    <p:sldId id="283" r:id="rId7"/>
    <p:sldId id="263" r:id="rId8"/>
    <p:sldId id="264" r:id="rId9"/>
    <p:sldId id="265" r:id="rId10"/>
    <p:sldId id="277" r:id="rId11"/>
    <p:sldId id="266" r:id="rId12"/>
    <p:sldId id="267" r:id="rId13"/>
    <p:sldId id="278" r:id="rId14"/>
    <p:sldId id="268" r:id="rId15"/>
    <p:sldId id="269" r:id="rId16"/>
    <p:sldId id="279" r:id="rId17"/>
    <p:sldId id="281"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87"/>
    <p:restoredTop sz="66308"/>
  </p:normalViewPr>
  <p:slideViewPr>
    <p:cSldViewPr snapToGrid="0" snapToObjects="1">
      <p:cViewPr varScale="1">
        <p:scale>
          <a:sx n="90" d="100"/>
          <a:sy n="90" d="100"/>
        </p:scale>
        <p:origin x="136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334935-1C04-7340-8000-EB32087E0663}" type="doc">
      <dgm:prSet loTypeId="urn:microsoft.com/office/officeart/2005/8/layout/process3" loCatId="" qsTypeId="urn:microsoft.com/office/officeart/2005/8/quickstyle/simple1" qsCatId="simple" csTypeId="urn:microsoft.com/office/officeart/2005/8/colors/accent5_2" csCatId="accent5" phldr="1"/>
      <dgm:spPr/>
      <dgm:t>
        <a:bodyPr/>
        <a:lstStyle/>
        <a:p>
          <a:endParaRPr lang="en-US"/>
        </a:p>
      </dgm:t>
    </dgm:pt>
    <dgm:pt modelId="{1E0DC891-311A-9C46-9652-62AE23D36601}">
      <dgm:prSet phldrT="[Text]"/>
      <dgm:spPr/>
      <dgm:t>
        <a:bodyPr/>
        <a:lstStyle/>
        <a:p>
          <a:r>
            <a:rPr lang="en-US" dirty="0"/>
            <a:t>GLI1/2 Recurrent Mutations that activate Hedgehog Signaling </a:t>
          </a:r>
        </a:p>
      </dgm:t>
    </dgm:pt>
    <dgm:pt modelId="{06091E1C-B381-DC47-ADE8-DBF237C14E97}" type="parTrans" cxnId="{D2010C91-D37A-4B42-806C-6270F58D0D72}">
      <dgm:prSet/>
      <dgm:spPr/>
      <dgm:t>
        <a:bodyPr/>
        <a:lstStyle/>
        <a:p>
          <a:endParaRPr lang="en-US"/>
        </a:p>
      </dgm:t>
    </dgm:pt>
    <dgm:pt modelId="{30EAEB21-98E7-AC4A-A216-5AE23759ACCC}" type="sibTrans" cxnId="{D2010C91-D37A-4B42-806C-6270F58D0D72}">
      <dgm:prSet/>
      <dgm:spPr/>
      <dgm:t>
        <a:bodyPr/>
        <a:lstStyle/>
        <a:p>
          <a:endParaRPr lang="en-US"/>
        </a:p>
      </dgm:t>
    </dgm:pt>
    <dgm:pt modelId="{135F510D-4059-D64D-8C79-9C83ADE320D4}">
      <dgm:prSet phldrT="[Text]"/>
      <dgm:spPr/>
      <dgm:t>
        <a:bodyPr/>
        <a:lstStyle/>
        <a:p>
          <a:r>
            <a:rPr lang="en-US" dirty="0"/>
            <a:t>R100C</a:t>
          </a:r>
        </a:p>
      </dgm:t>
    </dgm:pt>
    <dgm:pt modelId="{D6B5988F-8A40-3F4C-8671-81F03B80C234}" type="parTrans" cxnId="{6E7548D1-998B-D54D-83A0-9626269F60DA}">
      <dgm:prSet/>
      <dgm:spPr/>
      <dgm:t>
        <a:bodyPr/>
        <a:lstStyle/>
        <a:p>
          <a:endParaRPr lang="en-US"/>
        </a:p>
      </dgm:t>
    </dgm:pt>
    <dgm:pt modelId="{3B8364F2-8067-1546-A205-D05BF1EB1F86}" type="sibTrans" cxnId="{6E7548D1-998B-D54D-83A0-9626269F60DA}">
      <dgm:prSet/>
      <dgm:spPr/>
      <dgm:t>
        <a:bodyPr/>
        <a:lstStyle/>
        <a:p>
          <a:endParaRPr lang="en-US"/>
        </a:p>
      </dgm:t>
    </dgm:pt>
    <dgm:pt modelId="{73D52F48-3DA9-144A-86E7-9F470669A03D}">
      <dgm:prSet phldrT="[Text]"/>
      <dgm:spPr/>
      <dgm:t>
        <a:bodyPr/>
        <a:lstStyle/>
        <a:p>
          <a:r>
            <a:rPr lang="en-US" dirty="0"/>
            <a:t>Use prediction databases to identify kinases  </a:t>
          </a:r>
        </a:p>
      </dgm:t>
    </dgm:pt>
    <dgm:pt modelId="{9D48B9BE-FFEE-EB43-9C45-E84357CA2EBA}" type="parTrans" cxnId="{697B6239-2CA5-C54C-8884-E4C2C37392AF}">
      <dgm:prSet/>
      <dgm:spPr/>
      <dgm:t>
        <a:bodyPr/>
        <a:lstStyle/>
        <a:p>
          <a:endParaRPr lang="en-US"/>
        </a:p>
      </dgm:t>
    </dgm:pt>
    <dgm:pt modelId="{B1BBDA64-1BF3-F94C-84CF-4F43DD71083E}" type="sibTrans" cxnId="{697B6239-2CA5-C54C-8884-E4C2C37392AF}">
      <dgm:prSet/>
      <dgm:spPr/>
      <dgm:t>
        <a:bodyPr/>
        <a:lstStyle/>
        <a:p>
          <a:endParaRPr lang="en-US"/>
        </a:p>
      </dgm:t>
    </dgm:pt>
    <dgm:pt modelId="{74E3025F-B687-8F46-9CFD-FB0F5EBD5EFE}">
      <dgm:prSet phldrT="[Text]"/>
      <dgm:spPr/>
      <dgm:t>
        <a:bodyPr/>
        <a:lstStyle/>
        <a:p>
          <a:r>
            <a:rPr lang="en-US" dirty="0"/>
            <a:t>MAP2K1/MEK1</a:t>
          </a:r>
        </a:p>
      </dgm:t>
    </dgm:pt>
    <dgm:pt modelId="{584089C7-667D-DA4A-B805-A3FE2D68A177}" type="parTrans" cxnId="{646FE5E9-ED32-D247-A9DC-564B62E767F0}">
      <dgm:prSet/>
      <dgm:spPr/>
      <dgm:t>
        <a:bodyPr/>
        <a:lstStyle/>
        <a:p>
          <a:endParaRPr lang="en-US"/>
        </a:p>
      </dgm:t>
    </dgm:pt>
    <dgm:pt modelId="{AEB3F8D1-81DF-3B42-924A-3961AD5F72C0}" type="sibTrans" cxnId="{646FE5E9-ED32-D247-A9DC-564B62E767F0}">
      <dgm:prSet/>
      <dgm:spPr/>
      <dgm:t>
        <a:bodyPr/>
        <a:lstStyle/>
        <a:p>
          <a:endParaRPr lang="en-US"/>
        </a:p>
      </dgm:t>
    </dgm:pt>
    <dgm:pt modelId="{EFBBB22F-37DB-0A41-8D2F-2E64E4363867}">
      <dgm:prSet phldrT="[Text]"/>
      <dgm:spPr/>
      <dgm:t>
        <a:bodyPr/>
        <a:lstStyle/>
        <a:p>
          <a:r>
            <a:rPr lang="en-US" dirty="0"/>
            <a:t>Select kinases candidates of interest</a:t>
          </a:r>
        </a:p>
      </dgm:t>
    </dgm:pt>
    <dgm:pt modelId="{B6EAE706-789E-CA46-ABC0-5C52A2F965EB}" type="parTrans" cxnId="{FA873C9D-33F4-5B4D-8DF6-9841F3B4DE36}">
      <dgm:prSet/>
      <dgm:spPr/>
      <dgm:t>
        <a:bodyPr/>
        <a:lstStyle/>
        <a:p>
          <a:endParaRPr lang="en-US"/>
        </a:p>
      </dgm:t>
    </dgm:pt>
    <dgm:pt modelId="{84FC21A6-A05D-564D-BA60-14D92578306B}" type="sibTrans" cxnId="{FA873C9D-33F4-5B4D-8DF6-9841F3B4DE36}">
      <dgm:prSet/>
      <dgm:spPr/>
      <dgm:t>
        <a:bodyPr/>
        <a:lstStyle/>
        <a:p>
          <a:endParaRPr lang="en-US"/>
        </a:p>
      </dgm:t>
    </dgm:pt>
    <dgm:pt modelId="{5310261E-1479-2344-9D04-9658711DFFAC}">
      <dgm:prSet phldrT="[Text]"/>
      <dgm:spPr/>
      <dgm:t>
        <a:bodyPr/>
        <a:lstStyle/>
        <a:p>
          <a:r>
            <a:rPr lang="en-US" dirty="0"/>
            <a:t>MAP2K1/MEK1</a:t>
          </a:r>
        </a:p>
      </dgm:t>
    </dgm:pt>
    <dgm:pt modelId="{C5980E1D-EB90-8E41-9674-46FE43FE6E1F}" type="parTrans" cxnId="{BADA0C73-1FFA-934A-89EA-CCFFD8186767}">
      <dgm:prSet/>
      <dgm:spPr/>
      <dgm:t>
        <a:bodyPr/>
        <a:lstStyle/>
        <a:p>
          <a:endParaRPr lang="en-US"/>
        </a:p>
      </dgm:t>
    </dgm:pt>
    <dgm:pt modelId="{D7ED40B0-61F5-7F4E-ADF0-56D161C1182C}" type="sibTrans" cxnId="{BADA0C73-1FFA-934A-89EA-CCFFD8186767}">
      <dgm:prSet/>
      <dgm:spPr/>
      <dgm:t>
        <a:bodyPr/>
        <a:lstStyle/>
        <a:p>
          <a:endParaRPr lang="en-US"/>
        </a:p>
      </dgm:t>
    </dgm:pt>
    <dgm:pt modelId="{3D26852C-0877-7641-AC21-7E4F8BD61214}">
      <dgm:prSet phldrT="[Text]"/>
      <dgm:spPr/>
      <dgm:t>
        <a:bodyPr/>
        <a:lstStyle/>
        <a:p>
          <a:r>
            <a:rPr lang="en-US" dirty="0"/>
            <a:t>C177Y</a:t>
          </a:r>
        </a:p>
      </dgm:t>
    </dgm:pt>
    <dgm:pt modelId="{AAE55CF4-FB71-9149-BF98-CACC82A4F03F}" type="parTrans" cxnId="{59D046B7-860D-1449-9DCB-910846B7282C}">
      <dgm:prSet/>
      <dgm:spPr/>
      <dgm:t>
        <a:bodyPr/>
        <a:lstStyle/>
        <a:p>
          <a:endParaRPr lang="en-US"/>
        </a:p>
      </dgm:t>
    </dgm:pt>
    <dgm:pt modelId="{B54B7AE4-F938-3D48-9957-DE61B7B9B401}" type="sibTrans" cxnId="{59D046B7-860D-1449-9DCB-910846B7282C}">
      <dgm:prSet/>
      <dgm:spPr/>
      <dgm:t>
        <a:bodyPr/>
        <a:lstStyle/>
        <a:p>
          <a:endParaRPr lang="en-US"/>
        </a:p>
      </dgm:t>
    </dgm:pt>
    <dgm:pt modelId="{7F408E7B-051D-CB44-BA82-0B6A2A41E893}">
      <dgm:prSet phldrT="[Text]"/>
      <dgm:spPr/>
      <dgm:t>
        <a:bodyPr/>
        <a:lstStyle/>
        <a:p>
          <a:r>
            <a:rPr lang="en-US" dirty="0"/>
            <a:t>E572K </a:t>
          </a:r>
        </a:p>
      </dgm:t>
    </dgm:pt>
    <dgm:pt modelId="{09D07A53-2925-9645-AFAF-A6BA706214CC}" type="parTrans" cxnId="{4ECE81BE-764B-EF46-B3D3-7FB0A772E541}">
      <dgm:prSet/>
      <dgm:spPr/>
      <dgm:t>
        <a:bodyPr/>
        <a:lstStyle/>
        <a:p>
          <a:endParaRPr lang="en-US"/>
        </a:p>
      </dgm:t>
    </dgm:pt>
    <dgm:pt modelId="{CC4133C9-68B8-7344-BC0E-C263EB766487}" type="sibTrans" cxnId="{4ECE81BE-764B-EF46-B3D3-7FB0A772E541}">
      <dgm:prSet/>
      <dgm:spPr/>
      <dgm:t>
        <a:bodyPr/>
        <a:lstStyle/>
        <a:p>
          <a:endParaRPr lang="en-US"/>
        </a:p>
      </dgm:t>
    </dgm:pt>
    <dgm:pt modelId="{F34A39D3-7211-0840-83C5-BEAD2353BEE6}">
      <dgm:prSet phldrT="[Text]"/>
      <dgm:spPr/>
      <dgm:t>
        <a:bodyPr/>
        <a:lstStyle/>
        <a:p>
          <a:r>
            <a:rPr lang="en-US" dirty="0"/>
            <a:t>G613C</a:t>
          </a:r>
        </a:p>
      </dgm:t>
    </dgm:pt>
    <dgm:pt modelId="{3D0AD05B-612A-A440-8FAD-AD3455105DB2}" type="parTrans" cxnId="{19D1059A-7910-034E-B3E4-96718A774C0E}">
      <dgm:prSet/>
      <dgm:spPr/>
      <dgm:t>
        <a:bodyPr/>
        <a:lstStyle/>
        <a:p>
          <a:endParaRPr lang="en-US"/>
        </a:p>
      </dgm:t>
    </dgm:pt>
    <dgm:pt modelId="{A9BB78CE-9D3B-1F43-B617-896ED67540F0}" type="sibTrans" cxnId="{19D1059A-7910-034E-B3E4-96718A774C0E}">
      <dgm:prSet/>
      <dgm:spPr/>
      <dgm:t>
        <a:bodyPr/>
        <a:lstStyle/>
        <a:p>
          <a:endParaRPr lang="en-US"/>
        </a:p>
      </dgm:t>
    </dgm:pt>
    <dgm:pt modelId="{85C769D7-C2DD-EE4D-AD2E-A4370DB3BCAA}">
      <dgm:prSet phldrT="[Text]"/>
      <dgm:spPr/>
      <dgm:t>
        <a:bodyPr/>
        <a:lstStyle/>
        <a:p>
          <a:r>
            <a:rPr lang="en-US" dirty="0"/>
            <a:t>R227C</a:t>
          </a:r>
        </a:p>
      </dgm:t>
    </dgm:pt>
    <dgm:pt modelId="{C4DFBF4D-7A15-E243-BFD8-B93EEA5613B0}" type="parTrans" cxnId="{A7D71DD7-5273-FE41-A8BB-EB496808A4BD}">
      <dgm:prSet/>
      <dgm:spPr/>
      <dgm:t>
        <a:bodyPr/>
        <a:lstStyle/>
        <a:p>
          <a:endParaRPr lang="en-US"/>
        </a:p>
      </dgm:t>
    </dgm:pt>
    <dgm:pt modelId="{027B7BDD-8419-9D40-ACE2-9102479814A2}" type="sibTrans" cxnId="{A7D71DD7-5273-FE41-A8BB-EB496808A4BD}">
      <dgm:prSet/>
      <dgm:spPr/>
      <dgm:t>
        <a:bodyPr/>
        <a:lstStyle/>
        <a:p>
          <a:endParaRPr lang="en-US"/>
        </a:p>
      </dgm:t>
    </dgm:pt>
    <dgm:pt modelId="{7844702E-3E05-F049-86EE-D27A6AEDDD07}">
      <dgm:prSet phldrT="[Text]"/>
      <dgm:spPr/>
      <dgm:t>
        <a:bodyPr/>
        <a:lstStyle/>
        <a:p>
          <a:r>
            <a:rPr lang="en-US" dirty="0"/>
            <a:t>G613C</a:t>
          </a:r>
        </a:p>
      </dgm:t>
    </dgm:pt>
    <dgm:pt modelId="{C3EEFD7C-128A-4340-B69A-E3361BBF11F6}" type="parTrans" cxnId="{D73B9A36-62C2-8D4F-8556-6BA6193A81B1}">
      <dgm:prSet/>
      <dgm:spPr/>
      <dgm:t>
        <a:bodyPr/>
        <a:lstStyle/>
        <a:p>
          <a:endParaRPr lang="en-US"/>
        </a:p>
      </dgm:t>
    </dgm:pt>
    <dgm:pt modelId="{9940A693-3045-4C47-9C69-7CFDB748E74E}" type="sibTrans" cxnId="{D73B9A36-62C2-8D4F-8556-6BA6193A81B1}">
      <dgm:prSet/>
      <dgm:spPr/>
      <dgm:t>
        <a:bodyPr/>
        <a:lstStyle/>
        <a:p>
          <a:endParaRPr lang="en-US"/>
        </a:p>
      </dgm:t>
    </dgm:pt>
    <dgm:pt modelId="{3DC10E10-4C4B-574F-A436-B35F998C804D}">
      <dgm:prSet phldrT="[Text]"/>
      <dgm:spPr/>
      <dgm:t>
        <a:bodyPr/>
        <a:lstStyle/>
        <a:p>
          <a:r>
            <a:rPr lang="en-US" dirty="0"/>
            <a:t>PDHK</a:t>
          </a:r>
        </a:p>
      </dgm:t>
    </dgm:pt>
    <dgm:pt modelId="{83614329-D438-1B4A-9BD2-8EDCE57DAC97}" type="parTrans" cxnId="{14BD6606-BA68-4B47-9BB9-EA262F02372C}">
      <dgm:prSet/>
      <dgm:spPr/>
      <dgm:t>
        <a:bodyPr/>
        <a:lstStyle/>
        <a:p>
          <a:endParaRPr lang="en-US"/>
        </a:p>
      </dgm:t>
    </dgm:pt>
    <dgm:pt modelId="{37EF59A6-5533-0444-B805-37C137007D4D}" type="sibTrans" cxnId="{14BD6606-BA68-4B47-9BB9-EA262F02372C}">
      <dgm:prSet/>
      <dgm:spPr/>
      <dgm:t>
        <a:bodyPr/>
        <a:lstStyle/>
        <a:p>
          <a:endParaRPr lang="en-US"/>
        </a:p>
      </dgm:t>
    </dgm:pt>
    <dgm:pt modelId="{5F93AE30-BB65-7043-B88B-4C2EBD71FDF5}">
      <dgm:prSet phldrT="[Text]"/>
      <dgm:spPr/>
      <dgm:t>
        <a:bodyPr/>
        <a:lstStyle/>
        <a:p>
          <a:r>
            <a:rPr lang="en-US" dirty="0"/>
            <a:t>NEK1</a:t>
          </a:r>
        </a:p>
      </dgm:t>
    </dgm:pt>
    <dgm:pt modelId="{E3843EA9-1A8B-E649-9B53-E4356741B1F1}" type="parTrans" cxnId="{9C7073DF-50DC-DF45-ABF9-1AA3CA751818}">
      <dgm:prSet/>
      <dgm:spPr/>
      <dgm:t>
        <a:bodyPr/>
        <a:lstStyle/>
        <a:p>
          <a:endParaRPr lang="en-US"/>
        </a:p>
      </dgm:t>
    </dgm:pt>
    <dgm:pt modelId="{6141EFB9-C05A-E64A-9A3A-B31EADDE0EF7}" type="sibTrans" cxnId="{9C7073DF-50DC-DF45-ABF9-1AA3CA751818}">
      <dgm:prSet/>
      <dgm:spPr/>
      <dgm:t>
        <a:bodyPr/>
        <a:lstStyle/>
        <a:p>
          <a:endParaRPr lang="en-US"/>
        </a:p>
      </dgm:t>
    </dgm:pt>
    <dgm:pt modelId="{1BD4FE99-BC89-9944-9D07-B3BFAB8CD11E}">
      <dgm:prSet phldrT="[Text]"/>
      <dgm:spPr/>
      <dgm:t>
        <a:bodyPr/>
        <a:lstStyle/>
        <a:p>
          <a:r>
            <a:rPr lang="en-US" dirty="0"/>
            <a:t>BUB1</a:t>
          </a:r>
        </a:p>
      </dgm:t>
    </dgm:pt>
    <dgm:pt modelId="{FC7F59C6-0C65-214A-9F56-555E14EFC994}" type="parTrans" cxnId="{1F91BFA7-A67F-494E-8C8E-6AC4C8161EBC}">
      <dgm:prSet/>
      <dgm:spPr/>
      <dgm:t>
        <a:bodyPr/>
        <a:lstStyle/>
        <a:p>
          <a:endParaRPr lang="en-US"/>
        </a:p>
      </dgm:t>
    </dgm:pt>
    <dgm:pt modelId="{C0311B8B-F4FF-0945-9221-38C787BFABD8}" type="sibTrans" cxnId="{1F91BFA7-A67F-494E-8C8E-6AC4C8161EBC}">
      <dgm:prSet/>
      <dgm:spPr/>
      <dgm:t>
        <a:bodyPr/>
        <a:lstStyle/>
        <a:p>
          <a:endParaRPr lang="en-US"/>
        </a:p>
      </dgm:t>
    </dgm:pt>
    <dgm:pt modelId="{FF28EB9F-34A6-AE4E-B26C-ACB0D71971A2}">
      <dgm:prSet phldrT="[Text]"/>
      <dgm:spPr/>
      <dgm:t>
        <a:bodyPr/>
        <a:lstStyle/>
        <a:p>
          <a:r>
            <a:rPr lang="en-US" dirty="0"/>
            <a:t>PAK6</a:t>
          </a:r>
        </a:p>
      </dgm:t>
    </dgm:pt>
    <dgm:pt modelId="{BA1057C9-7019-D74E-BC45-D661FA94D18A}" type="parTrans" cxnId="{5574825B-A7A5-8B46-8D81-72E056ACC5FA}">
      <dgm:prSet/>
      <dgm:spPr/>
      <dgm:t>
        <a:bodyPr/>
        <a:lstStyle/>
        <a:p>
          <a:endParaRPr lang="en-US"/>
        </a:p>
      </dgm:t>
    </dgm:pt>
    <dgm:pt modelId="{69B48C55-AF7D-CF4A-80CE-257F336EAA22}" type="sibTrans" cxnId="{5574825B-A7A5-8B46-8D81-72E056ACC5FA}">
      <dgm:prSet/>
      <dgm:spPr/>
      <dgm:t>
        <a:bodyPr/>
        <a:lstStyle/>
        <a:p>
          <a:endParaRPr lang="en-US"/>
        </a:p>
      </dgm:t>
    </dgm:pt>
    <dgm:pt modelId="{AC2F1833-5A67-F049-BE68-800D320EC113}">
      <dgm:prSet phldrT="[Text]"/>
      <dgm:spPr/>
      <dgm:t>
        <a:bodyPr/>
        <a:lstStyle/>
        <a:p>
          <a:r>
            <a:rPr lang="en-US" dirty="0"/>
            <a:t>CDK19</a:t>
          </a:r>
        </a:p>
      </dgm:t>
    </dgm:pt>
    <dgm:pt modelId="{4D7017FB-BCB3-DB4E-8130-2990BC235027}" type="parTrans" cxnId="{A37DEAEC-3348-9243-880F-EB18FFB959D3}">
      <dgm:prSet/>
      <dgm:spPr/>
      <dgm:t>
        <a:bodyPr/>
        <a:lstStyle/>
        <a:p>
          <a:endParaRPr lang="en-US"/>
        </a:p>
      </dgm:t>
    </dgm:pt>
    <dgm:pt modelId="{16F0561B-7987-E941-81A9-047305703832}" type="sibTrans" cxnId="{A37DEAEC-3348-9243-880F-EB18FFB959D3}">
      <dgm:prSet/>
      <dgm:spPr/>
      <dgm:t>
        <a:bodyPr/>
        <a:lstStyle/>
        <a:p>
          <a:endParaRPr lang="en-US"/>
        </a:p>
      </dgm:t>
    </dgm:pt>
    <dgm:pt modelId="{A3280F3B-AB16-F647-82E7-2C434C74EBAF}">
      <dgm:prSet phldrT="[Text]"/>
      <dgm:spPr/>
      <dgm:t>
        <a:bodyPr/>
        <a:lstStyle/>
        <a:p>
          <a:r>
            <a:rPr lang="en-US" dirty="0"/>
            <a:t>PDHK</a:t>
          </a:r>
        </a:p>
      </dgm:t>
    </dgm:pt>
    <dgm:pt modelId="{2D8F7CB5-F210-D147-A35D-B1B6280DA523}" type="parTrans" cxnId="{F4B1095C-5282-2745-9E61-B641B1CDD59B}">
      <dgm:prSet/>
      <dgm:spPr/>
      <dgm:t>
        <a:bodyPr/>
        <a:lstStyle/>
        <a:p>
          <a:endParaRPr lang="en-US"/>
        </a:p>
      </dgm:t>
    </dgm:pt>
    <dgm:pt modelId="{B9223055-6CCD-7B44-8456-D84A22EA1CA6}" type="sibTrans" cxnId="{F4B1095C-5282-2745-9E61-B641B1CDD59B}">
      <dgm:prSet/>
      <dgm:spPr/>
      <dgm:t>
        <a:bodyPr/>
        <a:lstStyle/>
        <a:p>
          <a:endParaRPr lang="en-US"/>
        </a:p>
      </dgm:t>
    </dgm:pt>
    <dgm:pt modelId="{7D17267D-D3B2-234B-9F02-E8413EBB7288}">
      <dgm:prSet phldrT="[Text]"/>
      <dgm:spPr/>
      <dgm:t>
        <a:bodyPr/>
        <a:lstStyle/>
        <a:p>
          <a:r>
            <a:rPr lang="en-US" dirty="0"/>
            <a:t>NEK1</a:t>
          </a:r>
        </a:p>
      </dgm:t>
    </dgm:pt>
    <dgm:pt modelId="{9768ADA6-16F7-E44F-8F98-14056392A5C4}" type="parTrans" cxnId="{62E31B92-3F3B-6349-B539-EE24EA208B2D}">
      <dgm:prSet/>
      <dgm:spPr/>
      <dgm:t>
        <a:bodyPr/>
        <a:lstStyle/>
        <a:p>
          <a:endParaRPr lang="en-US"/>
        </a:p>
      </dgm:t>
    </dgm:pt>
    <dgm:pt modelId="{3D9A326A-92B5-A54F-8DB2-CCBDB46FA3F6}" type="sibTrans" cxnId="{62E31B92-3F3B-6349-B539-EE24EA208B2D}">
      <dgm:prSet/>
      <dgm:spPr/>
      <dgm:t>
        <a:bodyPr/>
        <a:lstStyle/>
        <a:p>
          <a:endParaRPr lang="en-US"/>
        </a:p>
      </dgm:t>
    </dgm:pt>
    <dgm:pt modelId="{A02286B0-3B61-504F-8613-CD76B0087C7F}" type="pres">
      <dgm:prSet presAssocID="{17334935-1C04-7340-8000-EB32087E0663}" presName="linearFlow" presStyleCnt="0">
        <dgm:presLayoutVars>
          <dgm:dir/>
          <dgm:animLvl val="lvl"/>
          <dgm:resizeHandles val="exact"/>
        </dgm:presLayoutVars>
      </dgm:prSet>
      <dgm:spPr/>
    </dgm:pt>
    <dgm:pt modelId="{D18CFE0E-D372-B243-AE80-8C124B694B86}" type="pres">
      <dgm:prSet presAssocID="{1E0DC891-311A-9C46-9652-62AE23D36601}" presName="composite" presStyleCnt="0"/>
      <dgm:spPr/>
    </dgm:pt>
    <dgm:pt modelId="{7F5BA6AB-E679-F846-8CF7-F08ECD17A119}" type="pres">
      <dgm:prSet presAssocID="{1E0DC891-311A-9C46-9652-62AE23D36601}" presName="parTx" presStyleLbl="node1" presStyleIdx="0" presStyleCnt="3">
        <dgm:presLayoutVars>
          <dgm:chMax val="0"/>
          <dgm:chPref val="0"/>
          <dgm:bulletEnabled val="1"/>
        </dgm:presLayoutVars>
      </dgm:prSet>
      <dgm:spPr/>
    </dgm:pt>
    <dgm:pt modelId="{AE79DAAA-C9A8-4844-9AAA-BB8D5CCEA563}" type="pres">
      <dgm:prSet presAssocID="{1E0DC891-311A-9C46-9652-62AE23D36601}" presName="parSh" presStyleLbl="node1" presStyleIdx="0" presStyleCnt="3"/>
      <dgm:spPr/>
    </dgm:pt>
    <dgm:pt modelId="{92F72C61-4EB5-0243-8D1C-85BBD33E4AE4}" type="pres">
      <dgm:prSet presAssocID="{1E0DC891-311A-9C46-9652-62AE23D36601}" presName="desTx" presStyleLbl="fgAcc1" presStyleIdx="0" presStyleCnt="3">
        <dgm:presLayoutVars>
          <dgm:bulletEnabled val="1"/>
        </dgm:presLayoutVars>
      </dgm:prSet>
      <dgm:spPr/>
    </dgm:pt>
    <dgm:pt modelId="{FC30F0C2-816D-F14A-84F4-C076B49AC5D2}" type="pres">
      <dgm:prSet presAssocID="{30EAEB21-98E7-AC4A-A216-5AE23759ACCC}" presName="sibTrans" presStyleLbl="sibTrans2D1" presStyleIdx="0" presStyleCnt="2"/>
      <dgm:spPr/>
    </dgm:pt>
    <dgm:pt modelId="{B6020537-3C07-7D43-99CB-FA9BC88BCBBD}" type="pres">
      <dgm:prSet presAssocID="{30EAEB21-98E7-AC4A-A216-5AE23759ACCC}" presName="connTx" presStyleLbl="sibTrans2D1" presStyleIdx="0" presStyleCnt="2"/>
      <dgm:spPr/>
    </dgm:pt>
    <dgm:pt modelId="{1ED11571-6105-8047-A72F-D0A1BE473FAB}" type="pres">
      <dgm:prSet presAssocID="{73D52F48-3DA9-144A-86E7-9F470669A03D}" presName="composite" presStyleCnt="0"/>
      <dgm:spPr/>
    </dgm:pt>
    <dgm:pt modelId="{DA699522-4E79-6D41-9014-0860DD94B384}" type="pres">
      <dgm:prSet presAssocID="{73D52F48-3DA9-144A-86E7-9F470669A03D}" presName="parTx" presStyleLbl="node1" presStyleIdx="0" presStyleCnt="3">
        <dgm:presLayoutVars>
          <dgm:chMax val="0"/>
          <dgm:chPref val="0"/>
          <dgm:bulletEnabled val="1"/>
        </dgm:presLayoutVars>
      </dgm:prSet>
      <dgm:spPr/>
    </dgm:pt>
    <dgm:pt modelId="{49F1CEDB-0E6A-424F-9DF6-B5228D1F3C0D}" type="pres">
      <dgm:prSet presAssocID="{73D52F48-3DA9-144A-86E7-9F470669A03D}" presName="parSh" presStyleLbl="node1" presStyleIdx="1" presStyleCnt="3"/>
      <dgm:spPr/>
    </dgm:pt>
    <dgm:pt modelId="{D12F117A-94E8-FA48-A013-FF0C7C8295F8}" type="pres">
      <dgm:prSet presAssocID="{73D52F48-3DA9-144A-86E7-9F470669A03D}" presName="desTx" presStyleLbl="fgAcc1" presStyleIdx="1" presStyleCnt="3">
        <dgm:presLayoutVars>
          <dgm:bulletEnabled val="1"/>
        </dgm:presLayoutVars>
      </dgm:prSet>
      <dgm:spPr/>
    </dgm:pt>
    <dgm:pt modelId="{B7600B8A-C505-A942-A66E-AC6872AB49E7}" type="pres">
      <dgm:prSet presAssocID="{B1BBDA64-1BF3-F94C-84CF-4F43DD71083E}" presName="sibTrans" presStyleLbl="sibTrans2D1" presStyleIdx="1" presStyleCnt="2"/>
      <dgm:spPr/>
    </dgm:pt>
    <dgm:pt modelId="{0CBD81FE-B865-F341-B96D-285973D97D3A}" type="pres">
      <dgm:prSet presAssocID="{B1BBDA64-1BF3-F94C-84CF-4F43DD71083E}" presName="connTx" presStyleLbl="sibTrans2D1" presStyleIdx="1" presStyleCnt="2"/>
      <dgm:spPr/>
    </dgm:pt>
    <dgm:pt modelId="{A808B3F7-4338-524D-991C-3DC161047990}" type="pres">
      <dgm:prSet presAssocID="{EFBBB22F-37DB-0A41-8D2F-2E64E4363867}" presName="composite" presStyleCnt="0"/>
      <dgm:spPr/>
    </dgm:pt>
    <dgm:pt modelId="{B394A8FD-79F2-EB46-9E4B-A061FE535157}" type="pres">
      <dgm:prSet presAssocID="{EFBBB22F-37DB-0A41-8D2F-2E64E4363867}" presName="parTx" presStyleLbl="node1" presStyleIdx="1" presStyleCnt="3">
        <dgm:presLayoutVars>
          <dgm:chMax val="0"/>
          <dgm:chPref val="0"/>
          <dgm:bulletEnabled val="1"/>
        </dgm:presLayoutVars>
      </dgm:prSet>
      <dgm:spPr/>
    </dgm:pt>
    <dgm:pt modelId="{40B41B09-1621-2A46-871B-88EC4248F131}" type="pres">
      <dgm:prSet presAssocID="{EFBBB22F-37DB-0A41-8D2F-2E64E4363867}" presName="parSh" presStyleLbl="node1" presStyleIdx="2" presStyleCnt="3"/>
      <dgm:spPr/>
    </dgm:pt>
    <dgm:pt modelId="{27E04812-80F5-3D41-BC30-5B43CAD9CFE2}" type="pres">
      <dgm:prSet presAssocID="{EFBBB22F-37DB-0A41-8D2F-2E64E4363867}" presName="desTx" presStyleLbl="fgAcc1" presStyleIdx="2" presStyleCnt="3">
        <dgm:presLayoutVars>
          <dgm:bulletEnabled val="1"/>
        </dgm:presLayoutVars>
      </dgm:prSet>
      <dgm:spPr/>
    </dgm:pt>
  </dgm:ptLst>
  <dgm:cxnLst>
    <dgm:cxn modelId="{C0942605-8B90-AB46-9015-BF8323BE7C84}" type="presOf" srcId="{3D26852C-0877-7641-AC21-7E4F8BD61214}" destId="{92F72C61-4EB5-0243-8D1C-85BBD33E4AE4}" srcOrd="0" destOrd="1" presId="urn:microsoft.com/office/officeart/2005/8/layout/process3"/>
    <dgm:cxn modelId="{14BD6606-BA68-4B47-9BB9-EA262F02372C}" srcId="{73D52F48-3DA9-144A-86E7-9F470669A03D}" destId="{3DC10E10-4C4B-574F-A436-B35F998C804D}" srcOrd="1" destOrd="0" parTransId="{83614329-D438-1B4A-9BD2-8EDCE57DAC97}" sibTransId="{37EF59A6-5533-0444-B805-37C137007D4D}"/>
    <dgm:cxn modelId="{CA3E0E13-7380-4A44-BB53-395D7E9E3896}" type="presOf" srcId="{73D52F48-3DA9-144A-86E7-9F470669A03D}" destId="{49F1CEDB-0E6A-424F-9DF6-B5228D1F3C0D}" srcOrd="1" destOrd="0" presId="urn:microsoft.com/office/officeart/2005/8/layout/process3"/>
    <dgm:cxn modelId="{7CC38018-10C1-D64A-80F1-E1EED88EB334}" type="presOf" srcId="{EFBBB22F-37DB-0A41-8D2F-2E64E4363867}" destId="{40B41B09-1621-2A46-871B-88EC4248F131}" srcOrd="1" destOrd="0" presId="urn:microsoft.com/office/officeart/2005/8/layout/process3"/>
    <dgm:cxn modelId="{FD31751F-989B-9849-A076-2D0324F70FF9}" type="presOf" srcId="{73D52F48-3DA9-144A-86E7-9F470669A03D}" destId="{DA699522-4E79-6D41-9014-0860DD94B384}" srcOrd="0" destOrd="0" presId="urn:microsoft.com/office/officeart/2005/8/layout/process3"/>
    <dgm:cxn modelId="{7EE74D33-7206-CA41-9F49-0A75D396F79D}" type="presOf" srcId="{A3280F3B-AB16-F647-82E7-2C434C74EBAF}" destId="{27E04812-80F5-3D41-BC30-5B43CAD9CFE2}" srcOrd="0" destOrd="1" presId="urn:microsoft.com/office/officeart/2005/8/layout/process3"/>
    <dgm:cxn modelId="{0842AD33-17AF-C94C-834D-9042EBB643DC}" type="presOf" srcId="{FF28EB9F-34A6-AE4E-B26C-ACB0D71971A2}" destId="{D12F117A-94E8-FA48-A013-FF0C7C8295F8}" srcOrd="0" destOrd="4" presId="urn:microsoft.com/office/officeart/2005/8/layout/process3"/>
    <dgm:cxn modelId="{9206E835-6B53-3C4A-B831-8E910CAB0B9F}" type="presOf" srcId="{B1BBDA64-1BF3-F94C-84CF-4F43DD71083E}" destId="{0CBD81FE-B865-F341-B96D-285973D97D3A}" srcOrd="1" destOrd="0" presId="urn:microsoft.com/office/officeart/2005/8/layout/process3"/>
    <dgm:cxn modelId="{D73B9A36-62C2-8D4F-8556-6BA6193A81B1}" srcId="{1E0DC891-311A-9C46-9652-62AE23D36601}" destId="{7844702E-3E05-F049-86EE-D27A6AEDDD07}" srcOrd="5" destOrd="0" parTransId="{C3EEFD7C-128A-4340-B69A-E3361BBF11F6}" sibTransId="{9940A693-3045-4C47-9C69-7CFDB748E74E}"/>
    <dgm:cxn modelId="{697B6239-2CA5-C54C-8884-E4C2C37392AF}" srcId="{17334935-1C04-7340-8000-EB32087E0663}" destId="{73D52F48-3DA9-144A-86E7-9F470669A03D}" srcOrd="1" destOrd="0" parTransId="{9D48B9BE-FFEE-EB43-9C45-E84357CA2EBA}" sibTransId="{B1BBDA64-1BF3-F94C-84CF-4F43DD71083E}"/>
    <dgm:cxn modelId="{5FF5273B-C2F6-9D4E-8CF3-2BA60E8C7D56}" type="presOf" srcId="{74E3025F-B687-8F46-9CFD-FB0F5EBD5EFE}" destId="{D12F117A-94E8-FA48-A013-FF0C7C8295F8}" srcOrd="0" destOrd="0" presId="urn:microsoft.com/office/officeart/2005/8/layout/process3"/>
    <dgm:cxn modelId="{712A8946-DF5A-F443-B3EA-9505A27AF649}" type="presOf" srcId="{B1BBDA64-1BF3-F94C-84CF-4F43DD71083E}" destId="{B7600B8A-C505-A942-A66E-AC6872AB49E7}" srcOrd="0" destOrd="0" presId="urn:microsoft.com/office/officeart/2005/8/layout/process3"/>
    <dgm:cxn modelId="{D0F8C748-5559-B14C-BEFE-1FCDFC56B1E5}" type="presOf" srcId="{5F93AE30-BB65-7043-B88B-4C2EBD71FDF5}" destId="{D12F117A-94E8-FA48-A013-FF0C7C8295F8}" srcOrd="0" destOrd="2" presId="urn:microsoft.com/office/officeart/2005/8/layout/process3"/>
    <dgm:cxn modelId="{C6689D51-7ACE-C54E-9006-8BB26D4E7BA4}" type="presOf" srcId="{3DC10E10-4C4B-574F-A436-B35F998C804D}" destId="{D12F117A-94E8-FA48-A013-FF0C7C8295F8}" srcOrd="0" destOrd="1" presId="urn:microsoft.com/office/officeart/2005/8/layout/process3"/>
    <dgm:cxn modelId="{C83E5F52-7E6D-0944-BA6E-26D7847EF882}" type="presOf" srcId="{30EAEB21-98E7-AC4A-A216-5AE23759ACCC}" destId="{FC30F0C2-816D-F14A-84F4-C076B49AC5D2}" srcOrd="0" destOrd="0" presId="urn:microsoft.com/office/officeart/2005/8/layout/process3"/>
    <dgm:cxn modelId="{E309305A-F1A9-0044-A765-6A571D0454B5}" type="presOf" srcId="{EFBBB22F-37DB-0A41-8D2F-2E64E4363867}" destId="{B394A8FD-79F2-EB46-9E4B-A061FE535157}" srcOrd="0" destOrd="0" presId="urn:microsoft.com/office/officeart/2005/8/layout/process3"/>
    <dgm:cxn modelId="{5574825B-A7A5-8B46-8D81-72E056ACC5FA}" srcId="{73D52F48-3DA9-144A-86E7-9F470669A03D}" destId="{FF28EB9F-34A6-AE4E-B26C-ACB0D71971A2}" srcOrd="4" destOrd="0" parTransId="{BA1057C9-7019-D74E-BC45-D661FA94D18A}" sibTransId="{69B48C55-AF7D-CF4A-80CE-257F336EAA22}"/>
    <dgm:cxn modelId="{F4B1095C-5282-2745-9E61-B641B1CDD59B}" srcId="{EFBBB22F-37DB-0A41-8D2F-2E64E4363867}" destId="{A3280F3B-AB16-F647-82E7-2C434C74EBAF}" srcOrd="1" destOrd="0" parTransId="{2D8F7CB5-F210-D147-A35D-B1B6280DA523}" sibTransId="{B9223055-6CCD-7B44-8456-D84A22EA1CA6}"/>
    <dgm:cxn modelId="{62DDE85E-664E-6849-AA70-6A8591CA1C0C}" type="presOf" srcId="{F34A39D3-7211-0840-83C5-BEAD2353BEE6}" destId="{92F72C61-4EB5-0243-8D1C-85BBD33E4AE4}" srcOrd="0" destOrd="3" presId="urn:microsoft.com/office/officeart/2005/8/layout/process3"/>
    <dgm:cxn modelId="{A0EE9E60-29CF-D745-BCE6-948E1A0DC633}" type="presOf" srcId="{7D17267D-D3B2-234B-9F02-E8413EBB7288}" destId="{27E04812-80F5-3D41-BC30-5B43CAD9CFE2}" srcOrd="0" destOrd="2" presId="urn:microsoft.com/office/officeart/2005/8/layout/process3"/>
    <dgm:cxn modelId="{6D71EE63-6CCC-2E45-8481-2C80CCEF180E}" type="presOf" srcId="{135F510D-4059-D64D-8C79-9C83ADE320D4}" destId="{92F72C61-4EB5-0243-8D1C-85BBD33E4AE4}" srcOrd="0" destOrd="0" presId="urn:microsoft.com/office/officeart/2005/8/layout/process3"/>
    <dgm:cxn modelId="{C4EB056D-9816-6349-A343-13985DB01D1F}" type="presOf" srcId="{5310261E-1479-2344-9D04-9658711DFFAC}" destId="{27E04812-80F5-3D41-BC30-5B43CAD9CFE2}" srcOrd="0" destOrd="0" presId="urn:microsoft.com/office/officeart/2005/8/layout/process3"/>
    <dgm:cxn modelId="{BADA0C73-1FFA-934A-89EA-CCFFD8186767}" srcId="{EFBBB22F-37DB-0A41-8D2F-2E64E4363867}" destId="{5310261E-1479-2344-9D04-9658711DFFAC}" srcOrd="0" destOrd="0" parTransId="{C5980E1D-EB90-8E41-9674-46FE43FE6E1F}" sibTransId="{D7ED40B0-61F5-7F4E-ADF0-56D161C1182C}"/>
    <dgm:cxn modelId="{38EB627C-4FF5-A74E-A343-15772C592EA5}" type="presOf" srcId="{1E0DC891-311A-9C46-9652-62AE23D36601}" destId="{7F5BA6AB-E679-F846-8CF7-F08ECD17A119}" srcOrd="0" destOrd="0" presId="urn:microsoft.com/office/officeart/2005/8/layout/process3"/>
    <dgm:cxn modelId="{0EEAE88D-26E0-7845-B3D9-E1A93588D387}" type="presOf" srcId="{30EAEB21-98E7-AC4A-A216-5AE23759ACCC}" destId="{B6020537-3C07-7D43-99CB-FA9BC88BCBBD}" srcOrd="1" destOrd="0" presId="urn:microsoft.com/office/officeart/2005/8/layout/process3"/>
    <dgm:cxn modelId="{D2010C91-D37A-4B42-806C-6270F58D0D72}" srcId="{17334935-1C04-7340-8000-EB32087E0663}" destId="{1E0DC891-311A-9C46-9652-62AE23D36601}" srcOrd="0" destOrd="0" parTransId="{06091E1C-B381-DC47-ADE8-DBF237C14E97}" sibTransId="{30EAEB21-98E7-AC4A-A216-5AE23759ACCC}"/>
    <dgm:cxn modelId="{62E31B92-3F3B-6349-B539-EE24EA208B2D}" srcId="{EFBBB22F-37DB-0A41-8D2F-2E64E4363867}" destId="{7D17267D-D3B2-234B-9F02-E8413EBB7288}" srcOrd="2" destOrd="0" parTransId="{9768ADA6-16F7-E44F-8F98-14056392A5C4}" sibTransId="{3D9A326A-92B5-A54F-8DB2-CCBDB46FA3F6}"/>
    <dgm:cxn modelId="{79DB8C93-0910-E34A-BA35-7B95DF70B9E1}" type="presOf" srcId="{85C769D7-C2DD-EE4D-AD2E-A4370DB3BCAA}" destId="{92F72C61-4EB5-0243-8D1C-85BBD33E4AE4}" srcOrd="0" destOrd="4" presId="urn:microsoft.com/office/officeart/2005/8/layout/process3"/>
    <dgm:cxn modelId="{19D1059A-7910-034E-B3E4-96718A774C0E}" srcId="{1E0DC891-311A-9C46-9652-62AE23D36601}" destId="{F34A39D3-7211-0840-83C5-BEAD2353BEE6}" srcOrd="3" destOrd="0" parTransId="{3D0AD05B-612A-A440-8FAD-AD3455105DB2}" sibTransId="{A9BB78CE-9D3B-1F43-B617-896ED67540F0}"/>
    <dgm:cxn modelId="{FA873C9D-33F4-5B4D-8DF6-9841F3B4DE36}" srcId="{17334935-1C04-7340-8000-EB32087E0663}" destId="{EFBBB22F-37DB-0A41-8D2F-2E64E4363867}" srcOrd="2" destOrd="0" parTransId="{B6EAE706-789E-CA46-ABC0-5C52A2F965EB}" sibTransId="{84FC21A6-A05D-564D-BA60-14D92578306B}"/>
    <dgm:cxn modelId="{C3C821A0-CC75-924D-B35D-2A8AFE0788CE}" type="presOf" srcId="{7F408E7B-051D-CB44-BA82-0B6A2A41E893}" destId="{92F72C61-4EB5-0243-8D1C-85BBD33E4AE4}" srcOrd="0" destOrd="2" presId="urn:microsoft.com/office/officeart/2005/8/layout/process3"/>
    <dgm:cxn modelId="{E6793CA6-0126-4244-BEBE-CFF020CFBE5F}" type="presOf" srcId="{7844702E-3E05-F049-86EE-D27A6AEDDD07}" destId="{92F72C61-4EB5-0243-8D1C-85BBD33E4AE4}" srcOrd="0" destOrd="5" presId="urn:microsoft.com/office/officeart/2005/8/layout/process3"/>
    <dgm:cxn modelId="{A5E3ABA7-49AD-D341-A92A-E88586B1C6D4}" type="presOf" srcId="{17334935-1C04-7340-8000-EB32087E0663}" destId="{A02286B0-3B61-504F-8613-CD76B0087C7F}" srcOrd="0" destOrd="0" presId="urn:microsoft.com/office/officeart/2005/8/layout/process3"/>
    <dgm:cxn modelId="{1F91BFA7-A67F-494E-8C8E-6AC4C8161EBC}" srcId="{73D52F48-3DA9-144A-86E7-9F470669A03D}" destId="{1BD4FE99-BC89-9944-9D07-B3BFAB8CD11E}" srcOrd="3" destOrd="0" parTransId="{FC7F59C6-0C65-214A-9F56-555E14EFC994}" sibTransId="{C0311B8B-F4FF-0945-9221-38C787BFABD8}"/>
    <dgm:cxn modelId="{B0CCD2B5-D268-AD4E-9503-C158DCBE8E0F}" type="presOf" srcId="{1BD4FE99-BC89-9944-9D07-B3BFAB8CD11E}" destId="{D12F117A-94E8-FA48-A013-FF0C7C8295F8}" srcOrd="0" destOrd="3" presId="urn:microsoft.com/office/officeart/2005/8/layout/process3"/>
    <dgm:cxn modelId="{59D046B7-860D-1449-9DCB-910846B7282C}" srcId="{1E0DC891-311A-9C46-9652-62AE23D36601}" destId="{3D26852C-0877-7641-AC21-7E4F8BD61214}" srcOrd="1" destOrd="0" parTransId="{AAE55CF4-FB71-9149-BF98-CACC82A4F03F}" sibTransId="{B54B7AE4-F938-3D48-9957-DE61B7B9B401}"/>
    <dgm:cxn modelId="{4ECE81BE-764B-EF46-B3D3-7FB0A772E541}" srcId="{1E0DC891-311A-9C46-9652-62AE23D36601}" destId="{7F408E7B-051D-CB44-BA82-0B6A2A41E893}" srcOrd="2" destOrd="0" parTransId="{09D07A53-2925-9645-AFAF-A6BA706214CC}" sibTransId="{CC4133C9-68B8-7344-BC0E-C263EB766487}"/>
    <dgm:cxn modelId="{4E271CCC-2D60-354D-9947-B5EB00D4D933}" type="presOf" srcId="{AC2F1833-5A67-F049-BE68-800D320EC113}" destId="{D12F117A-94E8-FA48-A013-FF0C7C8295F8}" srcOrd="0" destOrd="5" presId="urn:microsoft.com/office/officeart/2005/8/layout/process3"/>
    <dgm:cxn modelId="{6E7548D1-998B-D54D-83A0-9626269F60DA}" srcId="{1E0DC891-311A-9C46-9652-62AE23D36601}" destId="{135F510D-4059-D64D-8C79-9C83ADE320D4}" srcOrd="0" destOrd="0" parTransId="{D6B5988F-8A40-3F4C-8671-81F03B80C234}" sibTransId="{3B8364F2-8067-1546-A205-D05BF1EB1F86}"/>
    <dgm:cxn modelId="{1D02F3D5-D18D-3046-81EB-54296C20BF71}" type="presOf" srcId="{1E0DC891-311A-9C46-9652-62AE23D36601}" destId="{AE79DAAA-C9A8-4844-9AAA-BB8D5CCEA563}" srcOrd="1" destOrd="0" presId="urn:microsoft.com/office/officeart/2005/8/layout/process3"/>
    <dgm:cxn modelId="{A7D71DD7-5273-FE41-A8BB-EB496808A4BD}" srcId="{1E0DC891-311A-9C46-9652-62AE23D36601}" destId="{85C769D7-C2DD-EE4D-AD2E-A4370DB3BCAA}" srcOrd="4" destOrd="0" parTransId="{C4DFBF4D-7A15-E243-BFD8-B93EEA5613B0}" sibTransId="{027B7BDD-8419-9D40-ACE2-9102479814A2}"/>
    <dgm:cxn modelId="{9C7073DF-50DC-DF45-ABF9-1AA3CA751818}" srcId="{73D52F48-3DA9-144A-86E7-9F470669A03D}" destId="{5F93AE30-BB65-7043-B88B-4C2EBD71FDF5}" srcOrd="2" destOrd="0" parTransId="{E3843EA9-1A8B-E649-9B53-E4356741B1F1}" sibTransId="{6141EFB9-C05A-E64A-9A3A-B31EADDE0EF7}"/>
    <dgm:cxn modelId="{646FE5E9-ED32-D247-A9DC-564B62E767F0}" srcId="{73D52F48-3DA9-144A-86E7-9F470669A03D}" destId="{74E3025F-B687-8F46-9CFD-FB0F5EBD5EFE}" srcOrd="0" destOrd="0" parTransId="{584089C7-667D-DA4A-B805-A3FE2D68A177}" sibTransId="{AEB3F8D1-81DF-3B42-924A-3961AD5F72C0}"/>
    <dgm:cxn modelId="{A37DEAEC-3348-9243-880F-EB18FFB959D3}" srcId="{73D52F48-3DA9-144A-86E7-9F470669A03D}" destId="{AC2F1833-5A67-F049-BE68-800D320EC113}" srcOrd="5" destOrd="0" parTransId="{4D7017FB-BCB3-DB4E-8130-2990BC235027}" sibTransId="{16F0561B-7987-E941-81A9-047305703832}"/>
    <dgm:cxn modelId="{8A293CE0-46C5-7A43-BA66-D955B869F51E}" type="presParOf" srcId="{A02286B0-3B61-504F-8613-CD76B0087C7F}" destId="{D18CFE0E-D372-B243-AE80-8C124B694B86}" srcOrd="0" destOrd="0" presId="urn:microsoft.com/office/officeart/2005/8/layout/process3"/>
    <dgm:cxn modelId="{CC03F372-470B-D543-B83E-7F6E67963ABA}" type="presParOf" srcId="{D18CFE0E-D372-B243-AE80-8C124B694B86}" destId="{7F5BA6AB-E679-F846-8CF7-F08ECD17A119}" srcOrd="0" destOrd="0" presId="urn:microsoft.com/office/officeart/2005/8/layout/process3"/>
    <dgm:cxn modelId="{1000A70D-3864-4342-93B3-B8C5D0DE6E54}" type="presParOf" srcId="{D18CFE0E-D372-B243-AE80-8C124B694B86}" destId="{AE79DAAA-C9A8-4844-9AAA-BB8D5CCEA563}" srcOrd="1" destOrd="0" presId="urn:microsoft.com/office/officeart/2005/8/layout/process3"/>
    <dgm:cxn modelId="{246F5DB1-8627-BC41-B658-EBBCEAB4E4AD}" type="presParOf" srcId="{D18CFE0E-D372-B243-AE80-8C124B694B86}" destId="{92F72C61-4EB5-0243-8D1C-85BBD33E4AE4}" srcOrd="2" destOrd="0" presId="urn:microsoft.com/office/officeart/2005/8/layout/process3"/>
    <dgm:cxn modelId="{92F09A47-D6EE-7545-812F-EDB5D644E1D9}" type="presParOf" srcId="{A02286B0-3B61-504F-8613-CD76B0087C7F}" destId="{FC30F0C2-816D-F14A-84F4-C076B49AC5D2}" srcOrd="1" destOrd="0" presId="urn:microsoft.com/office/officeart/2005/8/layout/process3"/>
    <dgm:cxn modelId="{67879988-CEF0-A945-8633-FE8B45AFE63A}" type="presParOf" srcId="{FC30F0C2-816D-F14A-84F4-C076B49AC5D2}" destId="{B6020537-3C07-7D43-99CB-FA9BC88BCBBD}" srcOrd="0" destOrd="0" presId="urn:microsoft.com/office/officeart/2005/8/layout/process3"/>
    <dgm:cxn modelId="{F03F1CAA-17E4-7547-95B6-8B7EFD007B15}" type="presParOf" srcId="{A02286B0-3B61-504F-8613-CD76B0087C7F}" destId="{1ED11571-6105-8047-A72F-D0A1BE473FAB}" srcOrd="2" destOrd="0" presId="urn:microsoft.com/office/officeart/2005/8/layout/process3"/>
    <dgm:cxn modelId="{7A995ED1-D700-5142-BD17-F1B33A566702}" type="presParOf" srcId="{1ED11571-6105-8047-A72F-D0A1BE473FAB}" destId="{DA699522-4E79-6D41-9014-0860DD94B384}" srcOrd="0" destOrd="0" presId="urn:microsoft.com/office/officeart/2005/8/layout/process3"/>
    <dgm:cxn modelId="{3F0F48AE-2CCF-4A4A-9B4D-A055BF4F4DF1}" type="presParOf" srcId="{1ED11571-6105-8047-A72F-D0A1BE473FAB}" destId="{49F1CEDB-0E6A-424F-9DF6-B5228D1F3C0D}" srcOrd="1" destOrd="0" presId="urn:microsoft.com/office/officeart/2005/8/layout/process3"/>
    <dgm:cxn modelId="{133846AD-A787-524E-936B-63DB3B5E0575}" type="presParOf" srcId="{1ED11571-6105-8047-A72F-D0A1BE473FAB}" destId="{D12F117A-94E8-FA48-A013-FF0C7C8295F8}" srcOrd="2" destOrd="0" presId="urn:microsoft.com/office/officeart/2005/8/layout/process3"/>
    <dgm:cxn modelId="{DFC36BE5-912C-3943-8784-5A4614661045}" type="presParOf" srcId="{A02286B0-3B61-504F-8613-CD76B0087C7F}" destId="{B7600B8A-C505-A942-A66E-AC6872AB49E7}" srcOrd="3" destOrd="0" presId="urn:microsoft.com/office/officeart/2005/8/layout/process3"/>
    <dgm:cxn modelId="{4E391694-CD64-3447-9B34-CBB6AAC886E1}" type="presParOf" srcId="{B7600B8A-C505-A942-A66E-AC6872AB49E7}" destId="{0CBD81FE-B865-F341-B96D-285973D97D3A}" srcOrd="0" destOrd="0" presId="urn:microsoft.com/office/officeart/2005/8/layout/process3"/>
    <dgm:cxn modelId="{A7B75B58-3C0A-AA46-8292-7CD6FF896454}" type="presParOf" srcId="{A02286B0-3B61-504F-8613-CD76B0087C7F}" destId="{A808B3F7-4338-524D-991C-3DC161047990}" srcOrd="4" destOrd="0" presId="urn:microsoft.com/office/officeart/2005/8/layout/process3"/>
    <dgm:cxn modelId="{A6730B42-FB52-D74C-93C8-8E0AEB20D3DE}" type="presParOf" srcId="{A808B3F7-4338-524D-991C-3DC161047990}" destId="{B394A8FD-79F2-EB46-9E4B-A061FE535157}" srcOrd="0" destOrd="0" presId="urn:microsoft.com/office/officeart/2005/8/layout/process3"/>
    <dgm:cxn modelId="{53AF90F6-B7EE-CE40-ACA9-D150AE9B1383}" type="presParOf" srcId="{A808B3F7-4338-524D-991C-3DC161047990}" destId="{40B41B09-1621-2A46-871B-88EC4248F131}" srcOrd="1" destOrd="0" presId="urn:microsoft.com/office/officeart/2005/8/layout/process3"/>
    <dgm:cxn modelId="{BF50A7E4-E664-2141-BFE7-E5E289019183}" type="presParOf" srcId="{A808B3F7-4338-524D-991C-3DC161047990}" destId="{27E04812-80F5-3D41-BC30-5B43CAD9CFE2}"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GLI1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AA1DCF12-A7C3-3E47-9299-73BB2E978383}">
      <dgm:prSet/>
      <dgm:spPr/>
      <dgm:t>
        <a:bodyPr/>
        <a:lstStyle/>
        <a:p>
          <a:r>
            <a:rPr lang="en-US" dirty="0"/>
            <a:t>GLI1 localization with NEK1 inhibition using IF staining </a:t>
          </a:r>
        </a:p>
      </dgm:t>
    </dgm:pt>
    <dgm:pt modelId="{7F404CD1-00D7-5C4D-942E-27BD2AB1FC26}" type="parTrans" cxnId="{D3AF9AB0-B083-9848-97C4-7A98BFCDBB08}">
      <dgm:prSet/>
      <dgm:spPr/>
      <dgm:t>
        <a:bodyPr/>
        <a:lstStyle/>
        <a:p>
          <a:endParaRPr lang="en-US"/>
        </a:p>
      </dgm:t>
    </dgm:pt>
    <dgm:pt modelId="{F9CD6B13-9E29-BD48-853B-F62AF14953F8}" type="sibTrans" cxnId="{D3AF9AB0-B083-9848-97C4-7A98BFCDBB08}">
      <dgm:prSet/>
      <dgm:spPr/>
      <dgm:t>
        <a:bodyPr/>
        <a:lstStyle/>
        <a:p>
          <a:endParaRPr lang="en-US"/>
        </a:p>
      </dgm:t>
    </dgm:pt>
    <dgm:pt modelId="{3E0928C9-71C8-524F-833E-2AE045FAA2BC}">
      <dgm:prSet/>
      <dgm:spPr/>
      <dgm:t>
        <a:bodyPr/>
        <a:lstStyle/>
        <a:p>
          <a:r>
            <a:rPr lang="en-US" dirty="0"/>
            <a:t>Phosphorylation of GLI1 with NEK1 inhibition using antibodies</a:t>
          </a:r>
        </a:p>
      </dgm:t>
    </dgm:pt>
    <dgm:pt modelId="{BDB07C90-6FA4-304E-AEA9-180D6F2BE199}" type="parTrans" cxnId="{8A63909A-2201-1D45-9A94-DA72D9F5D255}">
      <dgm:prSet/>
      <dgm:spPr/>
      <dgm:t>
        <a:bodyPr/>
        <a:lstStyle/>
        <a:p>
          <a:endParaRPr lang="en-US"/>
        </a:p>
      </dgm:t>
    </dgm:pt>
    <dgm:pt modelId="{6E078C64-0A5B-7247-A61E-76BC54A1BF20}" type="sibTrans" cxnId="{8A63909A-2201-1D45-9A94-DA72D9F5D255}">
      <dgm:prSet/>
      <dgm:spPr/>
      <dgm:t>
        <a:bodyPr/>
        <a:lstStyle/>
        <a:p>
          <a:endParaRPr lang="en-US"/>
        </a:p>
      </dgm:t>
    </dgm:pt>
    <dgm:pt modelId="{BEF3CC5D-64D7-D44E-B565-576A0E18E665}">
      <dgm:prSet/>
      <dgm:spPr/>
      <dgm:t>
        <a:bodyPr/>
        <a:lstStyle/>
        <a:p>
          <a:r>
            <a:rPr lang="en-US" dirty="0"/>
            <a:t>CO-IP with GLI1 and NEK1</a:t>
          </a:r>
        </a:p>
      </dgm:t>
    </dgm:pt>
    <dgm:pt modelId="{F9ACE7C4-A31D-4E49-9D52-065EAC2F5681}" type="parTrans" cxnId="{306F689A-B529-A14F-99C9-1F36AE138A6B}">
      <dgm:prSet/>
      <dgm:spPr/>
      <dgm:t>
        <a:bodyPr/>
        <a:lstStyle/>
        <a:p>
          <a:endParaRPr lang="en-US"/>
        </a:p>
      </dgm:t>
    </dgm:pt>
    <dgm:pt modelId="{2702B81F-47E0-DB46-B801-CE4ECF41F9CB}" type="sibTrans" cxnId="{306F689A-B529-A14F-99C9-1F36AE138A6B}">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11">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11">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11">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11">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11">
        <dgm:presLayoutVars>
          <dgm:bulletEnabled val="1"/>
        </dgm:presLayoutVars>
      </dgm:prSet>
      <dgm:spPr/>
    </dgm:pt>
    <dgm:pt modelId="{142B703A-28A8-4041-B080-7066A028CD5E}" type="pres">
      <dgm:prSet presAssocID="{F1978FED-A510-5D45-B99A-3EB9ED161E71}" presName="sibTrans" presStyleCnt="0"/>
      <dgm:spPr/>
    </dgm:pt>
    <dgm:pt modelId="{4D1160EB-EF6D-8342-BC98-21E52E1723EC}" type="pres">
      <dgm:prSet presAssocID="{3E0928C9-71C8-524F-833E-2AE045FAA2BC}" presName="node" presStyleLbl="alignAccFollowNode1" presStyleIdx="5" presStyleCnt="11">
        <dgm:presLayoutVars>
          <dgm:bulletEnabled val="1"/>
        </dgm:presLayoutVars>
      </dgm:prSet>
      <dgm:spPr/>
    </dgm:pt>
    <dgm:pt modelId="{AA6AD367-4894-7F47-9949-A23AD0E49EF3}" type="pres">
      <dgm:prSet presAssocID="{6E078C64-0A5B-7247-A61E-76BC54A1BF20}" presName="sibTrans" presStyleCnt="0"/>
      <dgm:spPr/>
    </dgm:pt>
    <dgm:pt modelId="{368B5F90-C5C4-F341-B1CB-9E3E11E7D555}" type="pres">
      <dgm:prSet presAssocID="{AA1DCF12-A7C3-3E47-9299-73BB2E978383}" presName="node" presStyleLbl="alignAccFollowNode1" presStyleIdx="6" presStyleCnt="11">
        <dgm:presLayoutVars>
          <dgm:bulletEnabled val="1"/>
        </dgm:presLayoutVars>
      </dgm:prSet>
      <dgm:spPr/>
    </dgm:pt>
    <dgm:pt modelId="{1CD17378-FBE6-5946-A7DE-E78A5047F7B6}" type="pres">
      <dgm:prSet presAssocID="{F9CD6B13-9E29-BD48-853B-F62AF14953F8}" presName="sibTrans" presStyleCnt="0"/>
      <dgm:spPr/>
    </dgm:pt>
    <dgm:pt modelId="{01992BF6-F6DC-F144-A060-A6181F4CEDBE}" type="pres">
      <dgm:prSet presAssocID="{BEF3CC5D-64D7-D44E-B565-576A0E18E665}" presName="node" presStyleLbl="alignAccFollowNode1" presStyleIdx="7" presStyleCnt="11">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8" presStyleCnt="11">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9" presStyleCnt="11">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10" presStyleCnt="11">
        <dgm:presLayoutVars>
          <dgm:bulletEnabled val="1"/>
        </dgm:presLayoutVars>
      </dgm:prSet>
      <dgm:spPr/>
    </dgm:pt>
  </dgm:ptLst>
  <dgm:cxnLst>
    <dgm:cxn modelId="{DDB19B01-62B7-6944-9687-544F270085FE}" type="presOf" srcId="{009570D2-C4E0-8042-8628-E73724C04192}" destId="{7690F0AF-5E77-A048-9EE3-F9A2BF0C1067}" srcOrd="0" destOrd="0" presId="urn:microsoft.com/office/officeart/2005/8/layout/lProcess3"/>
    <dgm:cxn modelId="{DFA25B03-D2CA-464D-BE53-CD2FAE6F5C35}" srcId="{2F43FAB5-0449-7D4F-8002-BED0A01B442C}" destId="{009570D2-C4E0-8042-8628-E73724C04192}" srcOrd="3" destOrd="0" parTransId="{6728137A-CEB3-7947-8F94-7A01D922CDA6}" sibTransId="{D3A5BE4B-955A-EE40-A36A-531EE08B77D1}"/>
    <dgm:cxn modelId="{2F105B0A-080B-0E41-A115-B9C13F53718E}" type="presOf" srcId="{BEF3CC5D-64D7-D44E-B565-576A0E18E665}" destId="{01992BF6-F6DC-F144-A060-A6181F4CEDBE}"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45FBDE3E-BDEA-F544-B04D-BA7F54B1469E}" type="presOf" srcId="{363EC6C9-9B6D-664F-999E-7C1162F61F66}" destId="{E155AE47-CF22-D54A-9670-080472857681}" srcOrd="0" destOrd="0" presId="urn:microsoft.com/office/officeart/2005/8/layout/lProcess3"/>
    <dgm:cxn modelId="{DBD69444-D4C4-F245-9CD7-D54F74F31B38}" type="presOf" srcId="{B26A6CDC-85A3-B741-91D4-C668C2549B11}" destId="{45DD3940-FE74-1F41-AE63-85DE660F3411}" srcOrd="0" destOrd="0" presId="urn:microsoft.com/office/officeart/2005/8/layout/lProcess3"/>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4B6B9892-337A-DA44-981C-A255A75D1A4A}" type="presOf" srcId="{21BA1089-85F8-BE43-9578-F16C0D2C32B0}" destId="{CDFD2005-7750-4642-B5F0-1826EA43B50D}" srcOrd="0" destOrd="0" presId="urn:microsoft.com/office/officeart/2005/8/layout/lProcess3"/>
    <dgm:cxn modelId="{45A88398-F0AA-F346-9FA4-04A19F4B4B2F}" type="presOf" srcId="{1C4B0DBB-1630-2744-BD12-134F33F9D14E}" destId="{4D95CA98-C673-B341-8E7F-0E421A2EB1B5}" srcOrd="0" destOrd="0" presId="urn:microsoft.com/office/officeart/2005/8/layout/lProcess3"/>
    <dgm:cxn modelId="{306F689A-B529-A14F-99C9-1F36AE138A6B}" srcId="{FBBC6C48-50EF-A24D-B392-7F72C680873D}" destId="{BEF3CC5D-64D7-D44E-B565-576A0E18E665}" srcOrd="3" destOrd="0" parTransId="{F9ACE7C4-A31D-4E49-9D52-065EAC2F5681}" sibTransId="{2702B81F-47E0-DB46-B801-CE4ECF41F9CB}"/>
    <dgm:cxn modelId="{8A63909A-2201-1D45-9A94-DA72D9F5D255}" srcId="{FBBC6C48-50EF-A24D-B392-7F72C680873D}" destId="{3E0928C9-71C8-524F-833E-2AE045FAA2BC}" srcOrd="1" destOrd="0" parTransId="{BDB07C90-6FA4-304E-AEA9-180D6F2BE199}" sibTransId="{6E078C64-0A5B-7247-A61E-76BC54A1BF20}"/>
    <dgm:cxn modelId="{86F50C9F-04D9-6045-879E-397DD6D20466}" type="presOf" srcId="{FBBC6C48-50EF-A24D-B392-7F72C680873D}" destId="{40A2FB53-285F-4040-8D5B-657FC74CE752}" srcOrd="0" destOrd="0" presId="urn:microsoft.com/office/officeart/2005/8/layout/lProcess3"/>
    <dgm:cxn modelId="{FE60C1AB-8E34-E14A-8B57-FC4ACD8BF08B}" type="presOf" srcId="{AA1DCF12-A7C3-3E47-9299-73BB2E978383}" destId="{368B5F90-C5C4-F341-B1CB-9E3E11E7D555}" srcOrd="0" destOrd="0" presId="urn:microsoft.com/office/officeart/2005/8/layout/lProcess3"/>
    <dgm:cxn modelId="{D3AF9AB0-B083-9848-97C4-7A98BFCDBB08}" srcId="{FBBC6C48-50EF-A24D-B392-7F72C680873D}" destId="{AA1DCF12-A7C3-3E47-9299-73BB2E978383}" srcOrd="2" destOrd="0" parTransId="{7F404CD1-00D7-5C4D-942E-27BD2AB1FC26}" sibTransId="{F9CD6B13-9E29-BD48-853B-F62AF14953F8}"/>
    <dgm:cxn modelId="{AB75ABB2-70AB-874F-8670-2F01199034E1}" type="presOf" srcId="{DB42E1C5-27C6-0C49-861A-AB27453A60C1}" destId="{1CF836BE-435A-D74B-801A-26A3D835FB45}" srcOrd="0" destOrd="0" presId="urn:microsoft.com/office/officeart/2005/8/layout/lProcess3"/>
    <dgm:cxn modelId="{A55525BA-A094-C241-9C09-E68D63E76C1B}" type="presOf" srcId="{F8BC9845-B8C1-4F43-87EA-F1F15DF2C687}" destId="{AA00E2AF-30B7-0D42-9287-0184521150AA}" srcOrd="0" destOrd="0" presId="urn:microsoft.com/office/officeart/2005/8/layout/lProcess3"/>
    <dgm:cxn modelId="{5F3E1DC0-6EDC-1D4D-802B-48820DAED707}" type="presOf" srcId="{A051C04B-2D3E-D74A-8B07-B6E3F14A6440}" destId="{15E01AE5-B7CA-484F-A1E7-54476D137676}"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46B593CF-58DC-2C4E-9D68-ACC204D81F86}" type="presOf" srcId="{3E0928C9-71C8-524F-833E-2AE045FAA2BC}" destId="{4D1160EB-EF6D-8342-BC98-21E52E1723EC}" srcOrd="0" destOrd="0" presId="urn:microsoft.com/office/officeart/2005/8/layout/lProcess3"/>
    <dgm:cxn modelId="{86E7DFDB-5F7F-AD45-AB84-6D9F78F0057D}" type="presOf" srcId="{922F35FD-067A-324D-BE95-A954DD38D5ED}" destId="{5C60C318-F4CB-7D4F-BECB-4568E3991F0F}"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FD2C63F6-7C8F-DD43-8F39-718B8856155F}" type="presOf" srcId="{2F43FAB5-0449-7D4F-8002-BED0A01B442C}" destId="{7CD742BE-4DFD-F041-A4B4-22B5B280E501}"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C33C207B-22E2-1D44-9639-E840E52D52D4}" type="presParOf" srcId="{17CCBD90-60B2-5E40-9D2B-CC46122E907B}" destId="{BD5B8FB5-E97C-C74C-A331-B9904575BFA8}" srcOrd="0" destOrd="0" presId="urn:microsoft.com/office/officeart/2005/8/layout/lProcess3"/>
    <dgm:cxn modelId="{DEF8F54E-A2CC-D64D-96C5-8BAE086C6DBB}" type="presParOf" srcId="{BD5B8FB5-E97C-C74C-A331-B9904575BFA8}" destId="{7CD742BE-4DFD-F041-A4B4-22B5B280E501}" srcOrd="0" destOrd="0" presId="urn:microsoft.com/office/officeart/2005/8/layout/lProcess3"/>
    <dgm:cxn modelId="{097DD20D-A9F9-A949-8F22-97383199D58C}" type="presParOf" srcId="{BD5B8FB5-E97C-C74C-A331-B9904575BFA8}" destId="{CFC33C01-9996-3E40-9ACB-90165ADA043F}" srcOrd="1" destOrd="0" presId="urn:microsoft.com/office/officeart/2005/8/layout/lProcess3"/>
    <dgm:cxn modelId="{A4FE0AC0-A0A3-1047-9631-DC0E795D20B3}" type="presParOf" srcId="{BD5B8FB5-E97C-C74C-A331-B9904575BFA8}" destId="{E155AE47-CF22-D54A-9670-080472857681}" srcOrd="2" destOrd="0" presId="urn:microsoft.com/office/officeart/2005/8/layout/lProcess3"/>
    <dgm:cxn modelId="{B85C1EC8-A3F9-CF4C-8018-C4A5A9D16EC4}" type="presParOf" srcId="{BD5B8FB5-E97C-C74C-A331-B9904575BFA8}" destId="{B84D0DE4-9D48-B243-B35F-2C7B30BD5F27}" srcOrd="3" destOrd="0" presId="urn:microsoft.com/office/officeart/2005/8/layout/lProcess3"/>
    <dgm:cxn modelId="{98121BAE-A3C6-454F-A0F6-CF470B765432}" type="presParOf" srcId="{BD5B8FB5-E97C-C74C-A331-B9904575BFA8}" destId="{5C60C318-F4CB-7D4F-BECB-4568E3991F0F}" srcOrd="4" destOrd="0" presId="urn:microsoft.com/office/officeart/2005/8/layout/lProcess3"/>
    <dgm:cxn modelId="{776ECEC5-7D3D-6E4D-AEAB-CA2631516160}" type="presParOf" srcId="{BD5B8FB5-E97C-C74C-A331-B9904575BFA8}" destId="{D354FA68-CACF-C649-B69C-3F4A550D42A8}" srcOrd="5" destOrd="0" presId="urn:microsoft.com/office/officeart/2005/8/layout/lProcess3"/>
    <dgm:cxn modelId="{5441A2A3-5611-3B40-B23F-D19C8BEB849F}" type="presParOf" srcId="{BD5B8FB5-E97C-C74C-A331-B9904575BFA8}" destId="{4D95CA98-C673-B341-8E7F-0E421A2EB1B5}" srcOrd="6" destOrd="0" presId="urn:microsoft.com/office/officeart/2005/8/layout/lProcess3"/>
    <dgm:cxn modelId="{909CA153-35DC-3844-8FB9-5885251D5158}" type="presParOf" srcId="{BD5B8FB5-E97C-C74C-A331-B9904575BFA8}" destId="{0A76C346-5292-B344-B039-EFE653E96A22}" srcOrd="7" destOrd="0" presId="urn:microsoft.com/office/officeart/2005/8/layout/lProcess3"/>
    <dgm:cxn modelId="{6FAC5819-5342-5241-98AB-7E7E63F13290}" type="presParOf" srcId="{BD5B8FB5-E97C-C74C-A331-B9904575BFA8}" destId="{7690F0AF-5E77-A048-9EE3-F9A2BF0C1067}" srcOrd="8" destOrd="0" presId="urn:microsoft.com/office/officeart/2005/8/layout/lProcess3"/>
    <dgm:cxn modelId="{DCCB15D8-7A43-7E41-9ED2-9C6F122AAE3F}" type="presParOf" srcId="{17CCBD90-60B2-5E40-9D2B-CC46122E907B}" destId="{665DBF3E-B041-DD4B-8183-D60DE50D9513}" srcOrd="1" destOrd="0" presId="urn:microsoft.com/office/officeart/2005/8/layout/lProcess3"/>
    <dgm:cxn modelId="{BB3F8779-A907-ED43-BA72-393DBC54EA7B}" type="presParOf" srcId="{17CCBD90-60B2-5E40-9D2B-CC46122E907B}" destId="{AFFDB254-7C06-BB49-883D-B07DF6FE90D0}" srcOrd="2" destOrd="0" presId="urn:microsoft.com/office/officeart/2005/8/layout/lProcess3"/>
    <dgm:cxn modelId="{A39D3BC7-5F2C-4743-B723-B72D0F532EB6}" type="presParOf" srcId="{AFFDB254-7C06-BB49-883D-B07DF6FE90D0}" destId="{40A2FB53-285F-4040-8D5B-657FC74CE752}" srcOrd="0" destOrd="0" presId="urn:microsoft.com/office/officeart/2005/8/layout/lProcess3"/>
    <dgm:cxn modelId="{328C573E-CFFA-7145-BAF2-220EE3BDAFBE}" type="presParOf" srcId="{AFFDB254-7C06-BB49-883D-B07DF6FE90D0}" destId="{CF2E2E48-3D45-6A42-90D9-CB4074BDBA81}" srcOrd="1" destOrd="0" presId="urn:microsoft.com/office/officeart/2005/8/layout/lProcess3"/>
    <dgm:cxn modelId="{0571802D-0343-0942-8153-E43EA64B0382}" type="presParOf" srcId="{AFFDB254-7C06-BB49-883D-B07DF6FE90D0}" destId="{45DD3940-FE74-1F41-AE63-85DE660F3411}" srcOrd="2" destOrd="0" presId="urn:microsoft.com/office/officeart/2005/8/layout/lProcess3"/>
    <dgm:cxn modelId="{5A77E90D-60C3-5247-9BC3-5F345A16D555}" type="presParOf" srcId="{AFFDB254-7C06-BB49-883D-B07DF6FE90D0}" destId="{142B703A-28A8-4041-B080-7066A028CD5E}" srcOrd="3" destOrd="0" presId="urn:microsoft.com/office/officeart/2005/8/layout/lProcess3"/>
    <dgm:cxn modelId="{A5CA337F-5B3C-9246-8AF3-668B3D8AC73C}" type="presParOf" srcId="{AFFDB254-7C06-BB49-883D-B07DF6FE90D0}" destId="{4D1160EB-EF6D-8342-BC98-21E52E1723EC}" srcOrd="4" destOrd="0" presId="urn:microsoft.com/office/officeart/2005/8/layout/lProcess3"/>
    <dgm:cxn modelId="{28473285-4DEF-5A4E-9513-393A2120CE13}" type="presParOf" srcId="{AFFDB254-7C06-BB49-883D-B07DF6FE90D0}" destId="{AA6AD367-4894-7F47-9949-A23AD0E49EF3}" srcOrd="5" destOrd="0" presId="urn:microsoft.com/office/officeart/2005/8/layout/lProcess3"/>
    <dgm:cxn modelId="{EB0696FD-385C-AD41-899B-E363F7DB15EE}" type="presParOf" srcId="{AFFDB254-7C06-BB49-883D-B07DF6FE90D0}" destId="{368B5F90-C5C4-F341-B1CB-9E3E11E7D555}" srcOrd="6" destOrd="0" presId="urn:microsoft.com/office/officeart/2005/8/layout/lProcess3"/>
    <dgm:cxn modelId="{E8D82D69-0823-F14B-9489-39B5628BC0AB}" type="presParOf" srcId="{AFFDB254-7C06-BB49-883D-B07DF6FE90D0}" destId="{1CD17378-FBE6-5946-A7DE-E78A5047F7B6}" srcOrd="7" destOrd="0" presId="urn:microsoft.com/office/officeart/2005/8/layout/lProcess3"/>
    <dgm:cxn modelId="{7B570CE5-D0B4-4047-9BFD-335D2DB885C0}" type="presParOf" srcId="{AFFDB254-7C06-BB49-883D-B07DF6FE90D0}" destId="{01992BF6-F6DC-F144-A060-A6181F4CEDBE}" srcOrd="8" destOrd="0" presId="urn:microsoft.com/office/officeart/2005/8/layout/lProcess3"/>
    <dgm:cxn modelId="{8CE21C69-D99A-5A4B-B69F-485D80C298D6}" type="presParOf" srcId="{17CCBD90-60B2-5E40-9D2B-CC46122E907B}" destId="{D1EC9433-29DB-4941-8AE4-0144F1FFFA14}" srcOrd="3" destOrd="0" presId="urn:microsoft.com/office/officeart/2005/8/layout/lProcess3"/>
    <dgm:cxn modelId="{533A9E81-BD32-1749-B329-F4CE175C05E6}" type="presParOf" srcId="{17CCBD90-60B2-5E40-9D2B-CC46122E907B}" destId="{3E4CEE20-E905-6844-98D3-86F4B0A6D3BC}" srcOrd="4" destOrd="0" presId="urn:microsoft.com/office/officeart/2005/8/layout/lProcess3"/>
    <dgm:cxn modelId="{C8BBF2D7-C3FF-5A4F-9801-AC9525F388E0}" type="presParOf" srcId="{3E4CEE20-E905-6844-98D3-86F4B0A6D3BC}" destId="{1CF836BE-435A-D74B-801A-26A3D835FB45}" srcOrd="0" destOrd="0" presId="urn:microsoft.com/office/officeart/2005/8/layout/lProcess3"/>
    <dgm:cxn modelId="{91C8E3B0-6AD7-DF49-A88F-BD2BA00B0B70}" type="presParOf" srcId="{3E4CEE20-E905-6844-98D3-86F4B0A6D3BC}" destId="{CE95855C-8433-F644-88B1-DCF40BDB6945}" srcOrd="1" destOrd="0" presId="urn:microsoft.com/office/officeart/2005/8/layout/lProcess3"/>
    <dgm:cxn modelId="{B5EE6F15-FCA0-0B42-B256-46D29A0953D6}" type="presParOf" srcId="{3E4CEE20-E905-6844-98D3-86F4B0A6D3BC}" destId="{15E01AE5-B7CA-484F-A1E7-54476D137676}" srcOrd="2" destOrd="0" presId="urn:microsoft.com/office/officeart/2005/8/layout/lProcess3"/>
    <dgm:cxn modelId="{C6D52C3E-E289-7D49-81A0-7840799CEFF5}" type="presParOf" srcId="{3E4CEE20-E905-6844-98D3-86F4B0A6D3BC}" destId="{98A755FB-E1FF-1B41-A816-9DE102AE3ACC}" srcOrd="3" destOrd="0" presId="urn:microsoft.com/office/officeart/2005/8/layout/lProcess3"/>
    <dgm:cxn modelId="{47434AE0-448D-0249-BCF0-1D4B29F4204A}" type="presParOf" srcId="{3E4CEE20-E905-6844-98D3-86F4B0A6D3BC}" destId="{CDFD2005-7750-4642-B5F0-1826EA43B50D}" srcOrd="4" destOrd="0" presId="urn:microsoft.com/office/officeart/2005/8/layout/lProcess3"/>
    <dgm:cxn modelId="{52DF6624-76D3-8642-9C44-44AF680D1FD9}" type="presParOf" srcId="{3E4CEE20-E905-6844-98D3-86F4B0A6D3BC}" destId="{650BF946-9DD5-804A-B91D-C4B62A42C172}" srcOrd="5" destOrd="0" presId="urn:microsoft.com/office/officeart/2005/8/layout/lProcess3"/>
    <dgm:cxn modelId="{B69839C3-B301-1C4B-8910-E2786FE1F088}"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79DAAA-C9A8-4844-9AAA-BB8D5CCEA563}">
      <dsp:nvSpPr>
        <dsp:cNvPr id="0" name=""/>
        <dsp:cNvSpPr/>
      </dsp:nvSpPr>
      <dsp:spPr>
        <a:xfrm>
          <a:off x="580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GLI1/2 Recurrent Mutations that activate Hedgehog Signaling </a:t>
          </a:r>
        </a:p>
      </dsp:txBody>
      <dsp:txXfrm>
        <a:off x="5801" y="1283698"/>
        <a:ext cx="2637766" cy="1007490"/>
      </dsp:txXfrm>
    </dsp:sp>
    <dsp:sp modelId="{92F72C61-4EB5-0243-8D1C-85BBD33E4AE4}">
      <dsp:nvSpPr>
        <dsp:cNvPr id="0" name=""/>
        <dsp:cNvSpPr/>
      </dsp:nvSpPr>
      <dsp:spPr>
        <a:xfrm>
          <a:off x="546066"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R100C</a:t>
          </a:r>
        </a:p>
        <a:p>
          <a:pPr marL="171450" lvl="1" indent="-171450" algn="l" defTabSz="844550">
            <a:lnSpc>
              <a:spcPct val="90000"/>
            </a:lnSpc>
            <a:spcBef>
              <a:spcPct val="0"/>
            </a:spcBef>
            <a:spcAft>
              <a:spcPct val="15000"/>
            </a:spcAft>
            <a:buChar char="•"/>
          </a:pPr>
          <a:r>
            <a:rPr lang="en-US" sz="1900" kern="1200" dirty="0"/>
            <a:t>C177Y</a:t>
          </a:r>
        </a:p>
        <a:p>
          <a:pPr marL="171450" lvl="1" indent="-171450" algn="l" defTabSz="844550">
            <a:lnSpc>
              <a:spcPct val="90000"/>
            </a:lnSpc>
            <a:spcBef>
              <a:spcPct val="0"/>
            </a:spcBef>
            <a:spcAft>
              <a:spcPct val="15000"/>
            </a:spcAft>
            <a:buChar char="•"/>
          </a:pPr>
          <a:r>
            <a:rPr lang="en-US" sz="1900" kern="1200" dirty="0"/>
            <a:t>E572K </a:t>
          </a:r>
        </a:p>
        <a:p>
          <a:pPr marL="171450" lvl="1" indent="-171450" algn="l" defTabSz="844550">
            <a:lnSpc>
              <a:spcPct val="90000"/>
            </a:lnSpc>
            <a:spcBef>
              <a:spcPct val="0"/>
            </a:spcBef>
            <a:spcAft>
              <a:spcPct val="15000"/>
            </a:spcAft>
            <a:buChar char="•"/>
          </a:pPr>
          <a:r>
            <a:rPr lang="en-US" sz="1900" kern="1200" dirty="0"/>
            <a:t>G613C</a:t>
          </a:r>
        </a:p>
        <a:p>
          <a:pPr marL="171450" lvl="1" indent="-171450" algn="l" defTabSz="844550">
            <a:lnSpc>
              <a:spcPct val="90000"/>
            </a:lnSpc>
            <a:spcBef>
              <a:spcPct val="0"/>
            </a:spcBef>
            <a:spcAft>
              <a:spcPct val="15000"/>
            </a:spcAft>
            <a:buChar char="•"/>
          </a:pPr>
          <a:r>
            <a:rPr lang="en-US" sz="1900" kern="1200" dirty="0"/>
            <a:t>R227C</a:t>
          </a:r>
        </a:p>
        <a:p>
          <a:pPr marL="171450" lvl="1" indent="-171450" algn="l" defTabSz="844550">
            <a:lnSpc>
              <a:spcPct val="90000"/>
            </a:lnSpc>
            <a:spcBef>
              <a:spcPct val="0"/>
            </a:spcBef>
            <a:spcAft>
              <a:spcPct val="15000"/>
            </a:spcAft>
            <a:buChar char="•"/>
          </a:pPr>
          <a:r>
            <a:rPr lang="en-US" sz="1900" kern="1200" dirty="0"/>
            <a:t>G613C</a:t>
          </a:r>
        </a:p>
      </dsp:txBody>
      <dsp:txXfrm>
        <a:off x="612177" y="2357300"/>
        <a:ext cx="2505544" cy="2124978"/>
      </dsp:txXfrm>
    </dsp:sp>
    <dsp:sp modelId="{FC30F0C2-816D-F14A-84F4-C076B49AC5D2}">
      <dsp:nvSpPr>
        <dsp:cNvPr id="0" name=""/>
        <dsp:cNvSpPr/>
      </dsp:nvSpPr>
      <dsp:spPr>
        <a:xfrm>
          <a:off x="304344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043444" y="1590425"/>
        <a:ext cx="650718" cy="394037"/>
      </dsp:txXfrm>
    </dsp:sp>
    <dsp:sp modelId="{49F1CEDB-0E6A-424F-9DF6-B5228D1F3C0D}">
      <dsp:nvSpPr>
        <dsp:cNvPr id="0" name=""/>
        <dsp:cNvSpPr/>
      </dsp:nvSpPr>
      <dsp:spPr>
        <a:xfrm>
          <a:off x="424307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Use prediction databases to identify kinases  </a:t>
          </a:r>
        </a:p>
      </dsp:txBody>
      <dsp:txXfrm>
        <a:off x="4243071" y="1283698"/>
        <a:ext cx="2637766" cy="1007490"/>
      </dsp:txXfrm>
    </dsp:sp>
    <dsp:sp modelId="{D12F117A-94E8-FA48-A013-FF0C7C8295F8}">
      <dsp:nvSpPr>
        <dsp:cNvPr id="0" name=""/>
        <dsp:cNvSpPr/>
      </dsp:nvSpPr>
      <dsp:spPr>
        <a:xfrm>
          <a:off x="478333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a:p>
          <a:pPr marL="171450" lvl="1" indent="-171450" algn="l" defTabSz="844550">
            <a:lnSpc>
              <a:spcPct val="90000"/>
            </a:lnSpc>
            <a:spcBef>
              <a:spcPct val="0"/>
            </a:spcBef>
            <a:spcAft>
              <a:spcPct val="15000"/>
            </a:spcAft>
            <a:buChar char="•"/>
          </a:pPr>
          <a:r>
            <a:rPr lang="en-US" sz="1900" kern="1200" dirty="0"/>
            <a:t>BUB1</a:t>
          </a:r>
        </a:p>
        <a:p>
          <a:pPr marL="171450" lvl="1" indent="-171450" algn="l" defTabSz="844550">
            <a:lnSpc>
              <a:spcPct val="90000"/>
            </a:lnSpc>
            <a:spcBef>
              <a:spcPct val="0"/>
            </a:spcBef>
            <a:spcAft>
              <a:spcPct val="15000"/>
            </a:spcAft>
            <a:buChar char="•"/>
          </a:pPr>
          <a:r>
            <a:rPr lang="en-US" sz="1900" kern="1200" dirty="0"/>
            <a:t>PAK6</a:t>
          </a:r>
        </a:p>
        <a:p>
          <a:pPr marL="171450" lvl="1" indent="-171450" algn="l" defTabSz="844550">
            <a:lnSpc>
              <a:spcPct val="90000"/>
            </a:lnSpc>
            <a:spcBef>
              <a:spcPct val="0"/>
            </a:spcBef>
            <a:spcAft>
              <a:spcPct val="15000"/>
            </a:spcAft>
            <a:buChar char="•"/>
          </a:pPr>
          <a:r>
            <a:rPr lang="en-US" sz="1900" kern="1200" dirty="0"/>
            <a:t>CDK19</a:t>
          </a:r>
        </a:p>
      </dsp:txBody>
      <dsp:txXfrm>
        <a:off x="4849448" y="2357300"/>
        <a:ext cx="2505544" cy="2124978"/>
      </dsp:txXfrm>
    </dsp:sp>
    <dsp:sp modelId="{B7600B8A-C505-A942-A66E-AC6872AB49E7}">
      <dsp:nvSpPr>
        <dsp:cNvPr id="0" name=""/>
        <dsp:cNvSpPr/>
      </dsp:nvSpPr>
      <dsp:spPr>
        <a:xfrm>
          <a:off x="728071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280714" y="1590425"/>
        <a:ext cx="650718" cy="394037"/>
      </dsp:txXfrm>
    </dsp:sp>
    <dsp:sp modelId="{40B41B09-1621-2A46-871B-88EC4248F131}">
      <dsp:nvSpPr>
        <dsp:cNvPr id="0" name=""/>
        <dsp:cNvSpPr/>
      </dsp:nvSpPr>
      <dsp:spPr>
        <a:xfrm>
          <a:off x="8480342"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Select kinases candidates of interest</a:t>
          </a:r>
        </a:p>
      </dsp:txBody>
      <dsp:txXfrm>
        <a:off x="8480342" y="1283698"/>
        <a:ext cx="2637766" cy="1007490"/>
      </dsp:txXfrm>
    </dsp:sp>
    <dsp:sp modelId="{27E04812-80F5-3D41-BC30-5B43CAD9CFE2}">
      <dsp:nvSpPr>
        <dsp:cNvPr id="0" name=""/>
        <dsp:cNvSpPr/>
      </dsp:nvSpPr>
      <dsp:spPr>
        <a:xfrm>
          <a:off x="902060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dsp:txBody>
      <dsp:txXfrm>
        <a:off x="9086718" y="2357300"/>
        <a:ext cx="2505544" cy="21249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GLI1 and NEK1</a:t>
          </a:r>
        </a:p>
      </dsp:txBody>
      <dsp:txXfrm>
        <a:off x="3122901" y="2795986"/>
        <a:ext cx="1500438" cy="1000292"/>
      </dsp:txXfrm>
    </dsp:sp>
    <dsp:sp modelId="{4D1160EB-EF6D-8342-BC98-21E52E1723EC}">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Phosphorylation of GLI1 with NEK1 inhibition using antibodies</a:t>
          </a:r>
        </a:p>
      </dsp:txBody>
      <dsp:txXfrm>
        <a:off x="5273529" y="2795986"/>
        <a:ext cx="1500438" cy="1000292"/>
      </dsp:txXfrm>
    </dsp:sp>
    <dsp:sp modelId="{368B5F90-C5C4-F341-B1CB-9E3E11E7D555}">
      <dsp:nvSpPr>
        <dsp:cNvPr id="0" name=""/>
        <dsp:cNvSpPr/>
      </dsp:nvSpPr>
      <dsp:spPr>
        <a:xfrm>
          <a:off x="6924011"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GLI1 localization with NEK1 inhibition using IF staining </a:t>
          </a:r>
        </a:p>
      </dsp:txBody>
      <dsp:txXfrm>
        <a:off x="7424157" y="2795986"/>
        <a:ext cx="1500438" cy="1000292"/>
      </dsp:txXfrm>
    </dsp:sp>
    <dsp:sp modelId="{01992BF6-F6DC-F144-A060-A6181F4CEDBE}">
      <dsp:nvSpPr>
        <dsp:cNvPr id="0" name=""/>
        <dsp:cNvSpPr/>
      </dsp:nvSpPr>
      <dsp:spPr>
        <a:xfrm>
          <a:off x="9074639"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with GLI1 and NEK1</a:t>
          </a:r>
        </a:p>
      </dsp:txBody>
      <dsp:txXfrm>
        <a:off x="9574785"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1.jpeg>
</file>

<file path=ppt/media/image12.jpeg>
</file>

<file path=ppt/media/image14.tiff>
</file>

<file path=ppt/media/image2.png>
</file>

<file path=ppt/media/image3.png>
</file>

<file path=ppt/media/image4.png>
</file>

<file path=ppt/media/image5.jpeg>
</file>

<file path=ppt/media/image6.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13B97A-D031-4743-B70A-BEF65266C97E}" type="datetimeFigureOut">
              <a:rPr lang="en-US" smtClean="0"/>
              <a:t>12/15/19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694612-4115-0F49-B566-D35513162179}" type="slidenum">
              <a:rPr lang="en-US" smtClean="0"/>
              <a:t>‹#›</a:t>
            </a:fld>
            <a:endParaRPr lang="en-US"/>
          </a:p>
        </p:txBody>
      </p:sp>
    </p:spTree>
    <p:extLst>
      <p:ext uri="{BB962C8B-B14F-4D97-AF65-F5344CB8AC3E}">
        <p14:creationId xmlns:p14="http://schemas.microsoft.com/office/powerpoint/2010/main" val="2850815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Cell_fate_determination" TargetMode="External"/><Relationship Id="rId2" Type="http://schemas.openxmlformats.org/officeDocument/2006/relationships/slide" Target="../slides/slide3.xml"/><Relationship Id="rId1" Type="http://schemas.openxmlformats.org/officeDocument/2006/relationships/notesMaster" Target="../notesMasters/notesMaster1.xml"/><Relationship Id="rId4" Type="http://schemas.openxmlformats.org/officeDocument/2006/relationships/hyperlink" Target="https://en.wikipedia.org/wiki/Embryo"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my rotation this quarter, I was working in the lab of Scott Atwood where I investigated the role of kinases MAP2K1/MEK1, PDHK and NEK1 on their activation of Hedgehog Signaling. </a:t>
            </a:r>
          </a:p>
        </p:txBody>
      </p:sp>
      <p:sp>
        <p:nvSpPr>
          <p:cNvPr id="4" name="Slide Number Placeholder 3"/>
          <p:cNvSpPr>
            <a:spLocks noGrp="1"/>
          </p:cNvSpPr>
          <p:nvPr>
            <p:ph type="sldNum" sz="quarter" idx="5"/>
          </p:nvPr>
        </p:nvSpPr>
        <p:spPr/>
        <p:txBody>
          <a:bodyPr/>
          <a:lstStyle/>
          <a:p>
            <a:fld id="{07694612-4115-0F49-B566-D35513162179}" type="slidenum">
              <a:rPr lang="en-US" smtClean="0"/>
              <a:t>1</a:t>
            </a:fld>
            <a:endParaRPr lang="en-US"/>
          </a:p>
        </p:txBody>
      </p:sp>
    </p:spTree>
    <p:extLst>
      <p:ext uri="{BB962C8B-B14F-4D97-AF65-F5344CB8AC3E}">
        <p14:creationId xmlns:p14="http://schemas.microsoft.com/office/powerpoint/2010/main" val="861022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4103656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39455199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2377229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31512300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15512633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5276604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9436317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longer amount of time before treatment. I would do a time course between 2 and 24 hours to find the optimal response without a significant impact on cell death. Longer incubation time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Additionally can look at the phosphorylation of GLI with NEK1 inhibition using an antibody specific to GLI and performing a Western blot. Can also look at the localization of GLI1 when NEK1 is inhibited to see if GLI still moves into the nucleus for transcription. Finally, Co-IP to see if they interact in biology </a:t>
            </a:r>
          </a:p>
          <a:p>
            <a:r>
              <a:rPr lang="en-US" dirty="0"/>
              <a:t>Also want to continue kinase screening with some of the other candidates I found to be promising in my initial screen such as BUB1, PAK6 and CDK19 and run the same experiments as demonstrated here where we look as GLI expression and cell survival!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3500695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of the epidermis which is the lowest layer of the epidermis consisting of keratinocyte stem cells. This cancer is most commonly expressed as lesions on sun-exposed areas of the body. This disease is of interest as it has a particularly high rate of reoccurrence even following successful treatment. Basal Cell Carcinoma is caused by uncontrolled activation of the hedgehog signaling pathway which is a critical pathway in development. </a:t>
            </a:r>
          </a:p>
          <a:p>
            <a:endParaRPr lang="en-US" dirty="0"/>
          </a:p>
          <a:p>
            <a:r>
              <a:rPr lang="en-US" dirty="0"/>
              <a:t>Basal layer contains keratinocytes which constantly divide and which moves them higher in the epidermis (Squamous cells). These cells are made up of keratin protein. Make up most of the skin. There are also melanocytes in the skin because they are responsible for making melanin to give the skin its natural sunscreen.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3331229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When the Hedgehog Signaling pathway is inactive, the G protein coupled receptor Patched (12 pass transmembrane protein receptor) inhibits the signal transducer Smoothened (7 pass transmembrane protein receptor). Additionally, </a:t>
            </a:r>
            <a:r>
              <a:rPr lang="en-US" dirty="0" err="1"/>
              <a:t>Sufu</a:t>
            </a:r>
            <a:r>
              <a:rPr lang="en-US" dirty="0"/>
              <a:t> or </a:t>
            </a:r>
            <a:r>
              <a:rPr lang="en-US" dirty="0" err="1"/>
              <a:t>Supressor</a:t>
            </a:r>
            <a:r>
              <a:rPr lang="en-US" dirty="0"/>
              <a:t> of Fused can inhibit the activation of GLI transcription factors. When a HH ligand, which are part of the the Hedgehog family of proteins, binds to the patched receptor, Patched no longer inhibits SMO so it moves into the cilium where it binds and inhibits SUFU. This allows for the release of GLI transcription factor so that it can move into the nucleus to begin to transcribe target genes and activate the pathway. GLI protein is an effector of Hedgehog Signaling </a:t>
            </a:r>
            <a:r>
              <a:rPr lang="en-US" sz="1200" b="0" i="0" kern="1200" dirty="0">
                <a:solidFill>
                  <a:schemeClr val="tx1"/>
                </a:solidFill>
                <a:effectLst/>
                <a:latin typeface="+mn-lt"/>
                <a:ea typeface="+mn-ea"/>
                <a:cs typeface="+mn-cs"/>
              </a:rPr>
              <a:t>involved in</a:t>
            </a:r>
            <a:r>
              <a:rPr lang="en-US" sz="1200" b="0" i="0" u="non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3" tooltip="Cell fate determination">
                  <a:extLst>
                    <a:ext uri="{A12FA001-AC4F-418D-AE19-62706E023703}">
                      <ahyp:hlinkClr xmlns:ahyp="http://schemas.microsoft.com/office/drawing/2018/hyperlinkcolor" val="tx"/>
                    </a:ext>
                  </a:extLst>
                </a:hlinkClick>
              </a:rPr>
              <a:t>cell fate determination</a:t>
            </a:r>
            <a:r>
              <a:rPr lang="en-US" sz="1200" b="0" i="0" u="none" kern="1200" dirty="0">
                <a:solidFill>
                  <a:schemeClr val="tx1"/>
                </a:solidFill>
                <a:effectLst/>
                <a:latin typeface="+mn-lt"/>
                <a:ea typeface="+mn-ea"/>
                <a:cs typeface="+mn-cs"/>
              </a:rPr>
              <a:t>, proliferation and patterning in many cell types and most organs during </a:t>
            </a:r>
            <a:r>
              <a:rPr lang="en-US" sz="1200" b="0" i="0" u="none" strike="noStrike" kern="1200" dirty="0">
                <a:solidFill>
                  <a:schemeClr val="tx1"/>
                </a:solidFill>
                <a:effectLst/>
                <a:latin typeface="+mn-lt"/>
                <a:ea typeface="+mn-ea"/>
                <a:cs typeface="+mn-cs"/>
                <a:hlinkClick r:id="rId4" tooltip="Embryo">
                  <a:extLst>
                    <a:ext uri="{A12FA001-AC4F-418D-AE19-62706E023703}">
                      <ahyp:hlinkClr xmlns:ahyp="http://schemas.microsoft.com/office/drawing/2018/hyperlinkcolor" val="tx"/>
                    </a:ext>
                  </a:extLst>
                </a:hlinkClick>
              </a:rPr>
              <a:t>embryo</a:t>
            </a:r>
            <a:r>
              <a:rPr lang="en-US" sz="1200" b="0" i="0" u="none" kern="1200" dirty="0">
                <a:solidFill>
                  <a:schemeClr val="tx1"/>
                </a:solidFill>
                <a:effectLst/>
                <a:latin typeface="+mn-lt"/>
                <a:ea typeface="+mn-ea"/>
                <a:cs typeface="+mn-cs"/>
              </a:rPr>
              <a:t> development. GLI genes are normally expressed in hair follicles on the skin. </a:t>
            </a:r>
            <a:r>
              <a:rPr lang="en-US" dirty="0"/>
              <a:t>This pathway occurs in the primary cilia of a cell which are critical in the epidermis for signal amplification during G1. </a:t>
            </a:r>
          </a:p>
          <a:p>
            <a:pPr marL="228600" indent="-228600">
              <a:buAutoNum type="alphaUcPeriod"/>
            </a:pPr>
            <a:endParaRPr lang="en-US" dirty="0"/>
          </a:p>
          <a:p>
            <a:pPr marL="228600" indent="-228600">
              <a:buAutoNum type="alphaUcPeriod"/>
            </a:pPr>
            <a:endParaRPr lang="en-US" dirty="0"/>
          </a:p>
          <a:p>
            <a:pPr marL="228600" indent="-228600">
              <a:buAutoNum type="alphaUcPeriod"/>
            </a:pPr>
            <a:r>
              <a:rPr lang="en-US" dirty="0"/>
              <a:t>(Hedgehog proteins </a:t>
            </a:r>
            <a:r>
              <a:rPr lang="en-US" sz="1200" b="0" i="0" kern="1200" dirty="0">
                <a:solidFill>
                  <a:schemeClr val="tx1"/>
                </a:solidFill>
                <a:effectLst/>
                <a:latin typeface="+mn-lt"/>
                <a:ea typeface="+mn-ea"/>
                <a:cs typeface="+mn-cs"/>
              </a:rPr>
              <a:t>control cell growth, survival, and fate, and pattern almost every aspect of the vertebrate body plan. These are classified into three classes, Desert Hedgehog, Indian Hedgehog and Sonic Hedgehog proteins.)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2486757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as I mentioned earlier this disease has a high rate of </a:t>
            </a:r>
            <a:r>
              <a:rPr lang="en-US" dirty="0" err="1"/>
              <a:t>reoccurance</a:t>
            </a:r>
            <a:r>
              <a:rPr lang="en-US" dirty="0"/>
              <a:t>, even with successful treatment with small molecule inhibitors. This occurs through two major phenomena. The first is the BCC can acquire resistance to SMO inhibitors thus causing a loss of SMO inhibitor </a:t>
            </a:r>
            <a:r>
              <a:rPr lang="en-US" dirty="0" err="1"/>
              <a:t>Sufu</a:t>
            </a:r>
            <a:r>
              <a:rPr lang="en-US" dirty="0"/>
              <a:t> and the gain of more transcription factors in the system. Thus allowing the pathway to remain on.  Additionally, mutations in SMO have caused the drug to be ineffective in suppressing SMO and thus allowing the pathway to proceed as normal. </a:t>
            </a:r>
          </a:p>
          <a:p>
            <a:endParaRPr lang="en-US" dirty="0"/>
          </a:p>
          <a:p>
            <a:r>
              <a:rPr lang="en-US" dirty="0"/>
              <a:t>Both BCC resistance and SMO mutations have directed the attention of our lab to the GLI transcription factors downstream of smoothened to understand the overall pathway activation in BCC. There are three GLI transcription </a:t>
            </a:r>
            <a:r>
              <a:rPr lang="en-US" dirty="0" err="1"/>
              <a:t>factorss</a:t>
            </a:r>
            <a:r>
              <a:rPr lang="en-US" dirty="0"/>
              <a:t>; however, we are interested in GLI1 and GLI2  as they activate the Hedgehog Signaling pathway. Using the COSMIC database, our lab has compiled a list of recurrent GLI mutations and screened them for the activation of Hedgehog Signaling activity. In looking at the mutations that activate Hedgehog, they are all </a:t>
            </a:r>
            <a:r>
              <a:rPr lang="en-US" dirty="0" err="1"/>
              <a:t>phosphosites</a:t>
            </a:r>
            <a:r>
              <a:rPr lang="en-US" dirty="0"/>
              <a:t> which may be regulated by kinase activity. </a:t>
            </a:r>
          </a:p>
          <a:p>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4</a:t>
            </a:fld>
            <a:endParaRPr lang="en-US"/>
          </a:p>
        </p:txBody>
      </p:sp>
    </p:spTree>
    <p:extLst>
      <p:ext uri="{BB962C8B-B14F-4D97-AF65-F5344CB8AC3E}">
        <p14:creationId xmlns:p14="http://schemas.microsoft.com/office/powerpoint/2010/main" val="1303151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assessing the compiled list of recurrent mutations from the COSMIC database that activate Hedgehog signaling, </a:t>
            </a:r>
            <a:r>
              <a:rPr lang="en-US" dirty="0" err="1"/>
              <a:t>phosphosites</a:t>
            </a:r>
            <a:r>
              <a:rPr lang="en-US" dirty="0"/>
              <a:t> are observed at recurrent </a:t>
            </a:r>
            <a:r>
              <a:rPr lang="en-US" dirty="0" err="1"/>
              <a:t>Gli</a:t>
            </a:r>
            <a:r>
              <a:rPr lang="en-US" dirty="0"/>
              <a:t> mutation sites, and these </a:t>
            </a:r>
            <a:r>
              <a:rPr lang="en-US" dirty="0" err="1"/>
              <a:t>phosphosites</a:t>
            </a:r>
            <a:r>
              <a:rPr lang="en-US" dirty="0"/>
              <a:t> can be regulated by kinase activity. Our hypothesis is that MAP2K1/MEK1, PDHK and NEK1 which are predicted to be active at GLI mutation </a:t>
            </a:r>
            <a:r>
              <a:rPr lang="en-US" dirty="0" err="1"/>
              <a:t>phosphosites</a:t>
            </a:r>
            <a:r>
              <a:rPr lang="en-US" dirty="0"/>
              <a:t> activate Hedgehog Signaling. </a:t>
            </a:r>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3484877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select the kinases to evaluate in this experiment, I began by compiling the list of GLI1/2 recurrent mutations that activate Hedgehog Signaling and a </a:t>
            </a:r>
            <a:r>
              <a:rPr lang="en-US" dirty="0" err="1"/>
              <a:t>respresentitive</a:t>
            </a:r>
            <a:r>
              <a:rPr lang="en-US" dirty="0"/>
              <a:t> amount can be seen here. Then using two prediction databases, I compiled a list of kinases that are predicted to be active within four residues of the region for each mutation. From there I selected the three kinase candidates of interest based on their role in cancer or Hedgehog Signaling, inhibitor availability, specificity and IC50 range. </a:t>
            </a:r>
          </a:p>
          <a:p>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126890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MAP2K1/MEK which is important in Melanoma and cancer metastasis and has also previously been shown to stabilize GLI and activate HH. Its inhibitor, Cobimetinib is a clinically used inhibitor of MAP2K1/MEK1 for melanoma patients with an IC50 of 4.2 </a:t>
            </a:r>
            <a:r>
              <a:rPr lang="en-US" dirty="0" err="1"/>
              <a:t>nM</a:t>
            </a:r>
            <a:endParaRPr lang="en-US" dirty="0"/>
          </a:p>
          <a:p>
            <a:endParaRPr lang="en-US" dirty="0"/>
          </a:p>
          <a:p>
            <a:r>
              <a:rPr lang="en-US" dirty="0"/>
              <a:t>Wild Type 3T3—mouse fibroblast cell line which is </a:t>
            </a:r>
            <a:r>
              <a:rPr lang="en-US" dirty="0" err="1"/>
              <a:t>responsibe</a:t>
            </a:r>
            <a:r>
              <a:rPr lang="en-US" dirty="0"/>
              <a:t> to Hedgehog signaling as a base control and BCC cells– epithelial keratinocyte line from a mouse were treated with drug at its inhibitor and three higher concentrations for 24 hours before extracting RNA and performing qPCR measuring GLI1 expression, or Hedgehog Signaling activation </a:t>
            </a:r>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15351246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(Sonic HH ligand added)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a:p>
            <a:endParaRPr lang="en-US" dirty="0"/>
          </a:p>
          <a:p>
            <a:r>
              <a:rPr lang="en-US" dirty="0"/>
              <a:t>Does drug </a:t>
            </a:r>
            <a:r>
              <a:rPr lang="en-US" dirty="0" err="1"/>
              <a:t>work..need</a:t>
            </a:r>
            <a:r>
              <a:rPr lang="en-US" dirty="0"/>
              <a:t> to see if it works in Knock down or if Western of a target gene can show decreased levels of phosphorylation</a:t>
            </a:r>
          </a:p>
        </p:txBody>
      </p:sp>
      <p:sp>
        <p:nvSpPr>
          <p:cNvPr id="4" name="Slide Number Placeholder 3"/>
          <p:cNvSpPr>
            <a:spLocks noGrp="1"/>
          </p:cNvSpPr>
          <p:nvPr>
            <p:ph type="sldNum" sz="quarter" idx="5"/>
          </p:nvPr>
        </p:nvSpPr>
        <p:spPr/>
        <p:txBody>
          <a:bodyPr/>
          <a:lstStyle/>
          <a:p>
            <a:fld id="{C9C05CE2-C150-674A-BE68-EDFD3723B347}" type="slidenum">
              <a:rPr lang="en-US" smtClean="0"/>
              <a:t>8</a:t>
            </a:fld>
            <a:endParaRPr lang="en-US"/>
          </a:p>
        </p:txBody>
      </p:sp>
    </p:spTree>
    <p:extLst>
      <p:ext uri="{BB962C8B-B14F-4D97-AF65-F5344CB8AC3E}">
        <p14:creationId xmlns:p14="http://schemas.microsoft.com/office/powerpoint/2010/main" val="876318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drug.—what does the absorbance mean—more </a:t>
            </a:r>
            <a:r>
              <a:rPr lang="en-US" dirty="0" err="1"/>
              <a:t>absorabance</a:t>
            </a:r>
            <a:r>
              <a:rPr lang="en-US" dirty="0"/>
              <a:t>—more viable cells! </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However error bars between technical replicates show that there is no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1340243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72C80-CC48-6B41-9A6B-45486D2B5D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484F5C-E39E-454F-953F-AB269402D7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30DDE7-4D2D-8148-8D86-4298ABBB3B7E}"/>
              </a:ext>
            </a:extLst>
          </p:cNvPr>
          <p:cNvSpPr>
            <a:spLocks noGrp="1"/>
          </p:cNvSpPr>
          <p:nvPr>
            <p:ph type="dt" sz="half" idx="10"/>
          </p:nvPr>
        </p:nvSpPr>
        <p:spPr/>
        <p:txBody>
          <a:bodyPr/>
          <a:lstStyle/>
          <a:p>
            <a:fld id="{5DAF67B7-E58A-9E49-BEF0-CF5D58A3C061}" type="datetimeFigureOut">
              <a:rPr lang="en-US" smtClean="0"/>
              <a:t>12/15/19</a:t>
            </a:fld>
            <a:endParaRPr lang="en-US"/>
          </a:p>
        </p:txBody>
      </p:sp>
      <p:sp>
        <p:nvSpPr>
          <p:cNvPr id="5" name="Footer Placeholder 4">
            <a:extLst>
              <a:ext uri="{FF2B5EF4-FFF2-40B4-BE49-F238E27FC236}">
                <a16:creationId xmlns:a16="http://schemas.microsoft.com/office/drawing/2014/main" id="{1F6A44DE-8F21-D54F-B844-009132D3B8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C9B61-4EBE-D34D-83FF-FD126AEF77B4}"/>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831266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0160B-D212-0943-86D0-8846CCFBA2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777BC49-6E58-9440-A4D1-FF9467B9B9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CADE34-E4EB-C643-8C56-B67A80DC60D0}"/>
              </a:ext>
            </a:extLst>
          </p:cNvPr>
          <p:cNvSpPr>
            <a:spLocks noGrp="1"/>
          </p:cNvSpPr>
          <p:nvPr>
            <p:ph type="dt" sz="half" idx="10"/>
          </p:nvPr>
        </p:nvSpPr>
        <p:spPr/>
        <p:txBody>
          <a:bodyPr/>
          <a:lstStyle/>
          <a:p>
            <a:fld id="{5DAF67B7-E58A-9E49-BEF0-CF5D58A3C061}" type="datetimeFigureOut">
              <a:rPr lang="en-US" smtClean="0"/>
              <a:t>12/15/19</a:t>
            </a:fld>
            <a:endParaRPr lang="en-US"/>
          </a:p>
        </p:txBody>
      </p:sp>
      <p:sp>
        <p:nvSpPr>
          <p:cNvPr id="5" name="Footer Placeholder 4">
            <a:extLst>
              <a:ext uri="{FF2B5EF4-FFF2-40B4-BE49-F238E27FC236}">
                <a16:creationId xmlns:a16="http://schemas.microsoft.com/office/drawing/2014/main" id="{2F22C705-D0B1-7B45-9A50-63B4306A8B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AE0087-F701-4F41-8A50-C0B7CC173B57}"/>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819765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B8E250-D1AD-0B4F-8CAD-BEC27E3984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17071D-842E-3544-8478-0DAAE415E3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8A600C-4C24-E14A-8BE9-4373451EF35A}"/>
              </a:ext>
            </a:extLst>
          </p:cNvPr>
          <p:cNvSpPr>
            <a:spLocks noGrp="1"/>
          </p:cNvSpPr>
          <p:nvPr>
            <p:ph type="dt" sz="half" idx="10"/>
          </p:nvPr>
        </p:nvSpPr>
        <p:spPr/>
        <p:txBody>
          <a:bodyPr/>
          <a:lstStyle/>
          <a:p>
            <a:fld id="{5DAF67B7-E58A-9E49-BEF0-CF5D58A3C061}" type="datetimeFigureOut">
              <a:rPr lang="en-US" smtClean="0"/>
              <a:t>12/15/19</a:t>
            </a:fld>
            <a:endParaRPr lang="en-US"/>
          </a:p>
        </p:txBody>
      </p:sp>
      <p:sp>
        <p:nvSpPr>
          <p:cNvPr id="5" name="Footer Placeholder 4">
            <a:extLst>
              <a:ext uri="{FF2B5EF4-FFF2-40B4-BE49-F238E27FC236}">
                <a16:creationId xmlns:a16="http://schemas.microsoft.com/office/drawing/2014/main" id="{6E1C86C8-FBB7-4546-AA10-5A5F705A7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790AB-5CA4-7444-9C83-D336F5E74281}"/>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374553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41DE5-01DF-B245-8A2F-4950D5855C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7E4355-B85A-684C-8D77-7B4FE70DB4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7DA1F1-21E0-2047-BC6A-A2520475659C}"/>
              </a:ext>
            </a:extLst>
          </p:cNvPr>
          <p:cNvSpPr>
            <a:spLocks noGrp="1"/>
          </p:cNvSpPr>
          <p:nvPr>
            <p:ph type="dt" sz="half" idx="10"/>
          </p:nvPr>
        </p:nvSpPr>
        <p:spPr/>
        <p:txBody>
          <a:bodyPr/>
          <a:lstStyle/>
          <a:p>
            <a:fld id="{5DAF67B7-E58A-9E49-BEF0-CF5D58A3C061}" type="datetimeFigureOut">
              <a:rPr lang="en-US" smtClean="0"/>
              <a:t>12/15/19</a:t>
            </a:fld>
            <a:endParaRPr lang="en-US"/>
          </a:p>
        </p:txBody>
      </p:sp>
      <p:sp>
        <p:nvSpPr>
          <p:cNvPr id="5" name="Footer Placeholder 4">
            <a:extLst>
              <a:ext uri="{FF2B5EF4-FFF2-40B4-BE49-F238E27FC236}">
                <a16:creationId xmlns:a16="http://schemas.microsoft.com/office/drawing/2014/main" id="{D04C3885-41EB-104F-BC29-541E64594F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E0BABE-145F-5F45-A775-094E94A59DA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58642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018BE-1ADE-0048-9BBB-719DF3D405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CF4FB2-5BEE-F149-A8FB-1E91579697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6C34F9-A90E-B846-A13E-ABFD62327FEA}"/>
              </a:ext>
            </a:extLst>
          </p:cNvPr>
          <p:cNvSpPr>
            <a:spLocks noGrp="1"/>
          </p:cNvSpPr>
          <p:nvPr>
            <p:ph type="dt" sz="half" idx="10"/>
          </p:nvPr>
        </p:nvSpPr>
        <p:spPr/>
        <p:txBody>
          <a:bodyPr/>
          <a:lstStyle/>
          <a:p>
            <a:fld id="{5DAF67B7-E58A-9E49-BEF0-CF5D58A3C061}" type="datetimeFigureOut">
              <a:rPr lang="en-US" smtClean="0"/>
              <a:t>12/15/19</a:t>
            </a:fld>
            <a:endParaRPr lang="en-US"/>
          </a:p>
        </p:txBody>
      </p:sp>
      <p:sp>
        <p:nvSpPr>
          <p:cNvPr id="5" name="Footer Placeholder 4">
            <a:extLst>
              <a:ext uri="{FF2B5EF4-FFF2-40B4-BE49-F238E27FC236}">
                <a16:creationId xmlns:a16="http://schemas.microsoft.com/office/drawing/2014/main" id="{248D9604-7E45-044A-936A-AC49F0D0F1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0A1EFD-41F4-BB47-A328-A8930178D1EA}"/>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44994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2B1F7-CFF8-A54E-BF5E-0E5022E302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B66CC5-C632-B642-8E4B-7DD633B75A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523B863-D12C-D94F-B1D8-FD7BE8D8643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17CDD7-8168-4F41-BB78-8224350BC6A7}"/>
              </a:ext>
            </a:extLst>
          </p:cNvPr>
          <p:cNvSpPr>
            <a:spLocks noGrp="1"/>
          </p:cNvSpPr>
          <p:nvPr>
            <p:ph type="dt" sz="half" idx="10"/>
          </p:nvPr>
        </p:nvSpPr>
        <p:spPr/>
        <p:txBody>
          <a:bodyPr/>
          <a:lstStyle/>
          <a:p>
            <a:fld id="{5DAF67B7-E58A-9E49-BEF0-CF5D58A3C061}" type="datetimeFigureOut">
              <a:rPr lang="en-US" smtClean="0"/>
              <a:t>12/15/19</a:t>
            </a:fld>
            <a:endParaRPr lang="en-US"/>
          </a:p>
        </p:txBody>
      </p:sp>
      <p:sp>
        <p:nvSpPr>
          <p:cNvPr id="6" name="Footer Placeholder 5">
            <a:extLst>
              <a:ext uri="{FF2B5EF4-FFF2-40B4-BE49-F238E27FC236}">
                <a16:creationId xmlns:a16="http://schemas.microsoft.com/office/drawing/2014/main" id="{9C7FB8CA-A436-C749-A3B1-F6D09E8D9D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C186A3-E6DF-F845-8937-5BC59CBA676C}"/>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225344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029CE-A4AC-4E48-987C-4FF14B970A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690A00-3369-1642-B99B-8750BC988B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230751-944B-1A4A-A44E-5382973068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8D3341-0549-8A43-92D6-6161D1369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1F88FB-D1AE-FF4F-9B4D-8B4A23D803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FA88664-9D95-8641-BB18-5AA70AEF186B}"/>
              </a:ext>
            </a:extLst>
          </p:cNvPr>
          <p:cNvSpPr>
            <a:spLocks noGrp="1"/>
          </p:cNvSpPr>
          <p:nvPr>
            <p:ph type="dt" sz="half" idx="10"/>
          </p:nvPr>
        </p:nvSpPr>
        <p:spPr/>
        <p:txBody>
          <a:bodyPr/>
          <a:lstStyle/>
          <a:p>
            <a:fld id="{5DAF67B7-E58A-9E49-BEF0-CF5D58A3C061}" type="datetimeFigureOut">
              <a:rPr lang="en-US" smtClean="0"/>
              <a:t>12/15/19</a:t>
            </a:fld>
            <a:endParaRPr lang="en-US"/>
          </a:p>
        </p:txBody>
      </p:sp>
      <p:sp>
        <p:nvSpPr>
          <p:cNvPr id="8" name="Footer Placeholder 7">
            <a:extLst>
              <a:ext uri="{FF2B5EF4-FFF2-40B4-BE49-F238E27FC236}">
                <a16:creationId xmlns:a16="http://schemas.microsoft.com/office/drawing/2014/main" id="{3C8777AE-476C-6F4C-8E82-A2FDD525DF7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72EF089-FAB4-5343-875E-876F9B90837D}"/>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106143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81272-72F4-F547-9852-AD5FBD850A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924E6-C335-324C-8EB8-6587FA3EFA1F}"/>
              </a:ext>
            </a:extLst>
          </p:cNvPr>
          <p:cNvSpPr>
            <a:spLocks noGrp="1"/>
          </p:cNvSpPr>
          <p:nvPr>
            <p:ph type="dt" sz="half" idx="10"/>
          </p:nvPr>
        </p:nvSpPr>
        <p:spPr/>
        <p:txBody>
          <a:bodyPr/>
          <a:lstStyle/>
          <a:p>
            <a:fld id="{5DAF67B7-E58A-9E49-BEF0-CF5D58A3C061}" type="datetimeFigureOut">
              <a:rPr lang="en-US" smtClean="0"/>
              <a:t>12/15/19</a:t>
            </a:fld>
            <a:endParaRPr lang="en-US"/>
          </a:p>
        </p:txBody>
      </p:sp>
      <p:sp>
        <p:nvSpPr>
          <p:cNvPr id="4" name="Footer Placeholder 3">
            <a:extLst>
              <a:ext uri="{FF2B5EF4-FFF2-40B4-BE49-F238E27FC236}">
                <a16:creationId xmlns:a16="http://schemas.microsoft.com/office/drawing/2014/main" id="{881CF771-8BDB-684B-9339-01DB6B95B2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C8B0A1-C215-8C47-9859-D3A5B1BE418B}"/>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904901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E8BC5F-6ED8-864E-AC0E-060365C8023D}"/>
              </a:ext>
            </a:extLst>
          </p:cNvPr>
          <p:cNvSpPr>
            <a:spLocks noGrp="1"/>
          </p:cNvSpPr>
          <p:nvPr>
            <p:ph type="dt" sz="half" idx="10"/>
          </p:nvPr>
        </p:nvSpPr>
        <p:spPr/>
        <p:txBody>
          <a:bodyPr/>
          <a:lstStyle/>
          <a:p>
            <a:fld id="{5DAF67B7-E58A-9E49-BEF0-CF5D58A3C061}" type="datetimeFigureOut">
              <a:rPr lang="en-US" smtClean="0"/>
              <a:t>12/15/19</a:t>
            </a:fld>
            <a:endParaRPr lang="en-US"/>
          </a:p>
        </p:txBody>
      </p:sp>
      <p:sp>
        <p:nvSpPr>
          <p:cNvPr id="3" name="Footer Placeholder 2">
            <a:extLst>
              <a:ext uri="{FF2B5EF4-FFF2-40B4-BE49-F238E27FC236}">
                <a16:creationId xmlns:a16="http://schemas.microsoft.com/office/drawing/2014/main" id="{2515A45E-2C04-DE44-BCD9-62464513CE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059165-B36A-D74E-ACC7-CB18D745F04B}"/>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449124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5D159-D641-784A-8B8F-5F1EA7E05D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3CA3C5B-1478-744B-95EC-F8BA30E712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3FCD355-AFCF-2B46-B085-0200C7CD2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8E0AD-B47F-CE48-B619-B1BF1ABAD481}"/>
              </a:ext>
            </a:extLst>
          </p:cNvPr>
          <p:cNvSpPr>
            <a:spLocks noGrp="1"/>
          </p:cNvSpPr>
          <p:nvPr>
            <p:ph type="dt" sz="half" idx="10"/>
          </p:nvPr>
        </p:nvSpPr>
        <p:spPr/>
        <p:txBody>
          <a:bodyPr/>
          <a:lstStyle/>
          <a:p>
            <a:fld id="{5DAF67B7-E58A-9E49-BEF0-CF5D58A3C061}" type="datetimeFigureOut">
              <a:rPr lang="en-US" smtClean="0"/>
              <a:t>12/15/19</a:t>
            </a:fld>
            <a:endParaRPr lang="en-US"/>
          </a:p>
        </p:txBody>
      </p:sp>
      <p:sp>
        <p:nvSpPr>
          <p:cNvPr id="6" name="Footer Placeholder 5">
            <a:extLst>
              <a:ext uri="{FF2B5EF4-FFF2-40B4-BE49-F238E27FC236}">
                <a16:creationId xmlns:a16="http://schemas.microsoft.com/office/drawing/2014/main" id="{E8C8822C-82D1-C944-BA60-73A57EABC4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4AFCD1-A08B-DE47-BCE0-A8AB817DFAE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356354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03CC5-B200-254F-9922-D34511EE3F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FAC878-D451-1141-9BDA-A835F31FD5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0E2D6F-BAFC-BA45-8E92-DD8B76F751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789C57-2656-BC4C-ABCB-3A5EC080BC03}"/>
              </a:ext>
            </a:extLst>
          </p:cNvPr>
          <p:cNvSpPr>
            <a:spLocks noGrp="1"/>
          </p:cNvSpPr>
          <p:nvPr>
            <p:ph type="dt" sz="half" idx="10"/>
          </p:nvPr>
        </p:nvSpPr>
        <p:spPr/>
        <p:txBody>
          <a:bodyPr/>
          <a:lstStyle/>
          <a:p>
            <a:fld id="{5DAF67B7-E58A-9E49-BEF0-CF5D58A3C061}" type="datetimeFigureOut">
              <a:rPr lang="en-US" smtClean="0"/>
              <a:t>12/15/19</a:t>
            </a:fld>
            <a:endParaRPr lang="en-US"/>
          </a:p>
        </p:txBody>
      </p:sp>
      <p:sp>
        <p:nvSpPr>
          <p:cNvPr id="6" name="Footer Placeholder 5">
            <a:extLst>
              <a:ext uri="{FF2B5EF4-FFF2-40B4-BE49-F238E27FC236}">
                <a16:creationId xmlns:a16="http://schemas.microsoft.com/office/drawing/2014/main" id="{EA8C66F0-E517-B641-96C7-92C1FF856B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44B76C-CE36-4F4E-8082-C958050CC37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794150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07A2492-BA33-B149-8735-8D6C517468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499E3E-3509-9D47-A996-866B17FA4A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804D6E-DD70-3C42-9666-E5B58E629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AF67B7-E58A-9E49-BEF0-CF5D58A3C061}" type="datetimeFigureOut">
              <a:rPr lang="en-US" smtClean="0"/>
              <a:t>12/15/19</a:t>
            </a:fld>
            <a:endParaRPr lang="en-US"/>
          </a:p>
        </p:txBody>
      </p:sp>
      <p:sp>
        <p:nvSpPr>
          <p:cNvPr id="5" name="Footer Placeholder 4">
            <a:extLst>
              <a:ext uri="{FF2B5EF4-FFF2-40B4-BE49-F238E27FC236}">
                <a16:creationId xmlns:a16="http://schemas.microsoft.com/office/drawing/2014/main" id="{46E2EE23-1951-C048-A983-2C188FE993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E72535-9E21-6748-B5E5-AE95B4BA17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445A07-DCB3-7B40-81D0-EEB7B11BD260}" type="slidenum">
              <a:rPr lang="en-US" smtClean="0"/>
              <a:t>‹#›</a:t>
            </a:fld>
            <a:endParaRPr lang="en-US"/>
          </a:p>
        </p:txBody>
      </p:sp>
    </p:spTree>
    <p:extLst>
      <p:ext uri="{BB962C8B-B14F-4D97-AF65-F5344CB8AC3E}">
        <p14:creationId xmlns:p14="http://schemas.microsoft.com/office/powerpoint/2010/main" val="36545595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3">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latin typeface="Cambria" panose="02040503050406030204" pitchFamily="18" charset="0"/>
              </a:rPr>
              <a:t>Paige Halas</a:t>
            </a:r>
          </a:p>
          <a:p>
            <a:r>
              <a:rPr lang="en-US" dirty="0">
                <a:latin typeface="Cambria" panose="02040503050406030204" pitchFamily="18" charset="0"/>
              </a:rPr>
              <a:t>Mini-Symposium Presentation</a:t>
            </a:r>
          </a:p>
          <a:p>
            <a:r>
              <a:rPr lang="en-US" dirty="0">
                <a:latin typeface="Cambria" panose="02040503050406030204" pitchFamily="18" charset="0"/>
              </a:rPr>
              <a:t>December 17, 2019</a:t>
            </a:r>
          </a:p>
        </p:txBody>
      </p:sp>
    </p:spTree>
    <p:extLst>
      <p:ext uri="{BB962C8B-B14F-4D97-AF65-F5344CB8AC3E}">
        <p14:creationId xmlns:p14="http://schemas.microsoft.com/office/powerpoint/2010/main" val="18031692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854562705"/>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err="1">
                          <a:latin typeface="Cambria" panose="02040503050406030204" pitchFamily="18" charset="0"/>
                        </a:rPr>
                        <a:t>Influecnce</a:t>
                      </a:r>
                      <a:r>
                        <a:rPr lang="en-US" dirty="0">
                          <a:latin typeface="Cambria" panose="02040503050406030204" pitchFamily="18" charset="0"/>
                        </a:rPr>
                        <a:t>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E87A980A-131A-1241-926D-1232F1695ADE}"/>
              </a:ext>
            </a:extLst>
          </p:cNvPr>
          <p:cNvSpPr/>
          <p:nvPr/>
        </p:nvSpPr>
        <p:spPr>
          <a:xfrm>
            <a:off x="1599007" y="4312508"/>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 name="Multiply 2">
            <a:extLst>
              <a:ext uri="{FF2B5EF4-FFF2-40B4-BE49-F238E27FC236}">
                <a16:creationId xmlns:a16="http://schemas.microsoft.com/office/drawing/2014/main" id="{ECFC9FF3-B47B-544A-B552-1A5CB52996DF}"/>
              </a:ext>
            </a:extLst>
          </p:cNvPr>
          <p:cNvSpPr/>
          <p:nvPr/>
        </p:nvSpPr>
        <p:spPr>
          <a:xfrm>
            <a:off x="1957388" y="2857084"/>
            <a:ext cx="2271712" cy="1340708"/>
          </a:xfrm>
          <a:prstGeom prst="mathMultiply">
            <a:avLst>
              <a:gd name="adj1" fmla="val 11798"/>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4116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sz="4000" dirty="0">
                <a:latin typeface="Cambria" panose="02040503050406030204" pitchFamily="18" charset="0"/>
              </a:rPr>
              <a:t>PDHK does not activate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288397"/>
          </a:xfrm>
          <a:prstGeom prst="rect">
            <a:avLst/>
          </a:prstGeom>
          <a:ln>
            <a:noFill/>
          </a:ln>
          <a:extLst>
            <a:ext uri="{53640926-AAD7-44D8-BBD7-CCE9431645EC}">
              <a14:shadowObscured xmlns:a14="http://schemas.microsoft.com/office/drawing/2010/main"/>
            </a:ext>
          </a:extLst>
        </p:spPr>
      </p:pic>
      <p:sp>
        <p:nvSpPr>
          <p:cNvPr id="13" name="TextBox 12">
            <a:extLst>
              <a:ext uri="{FF2B5EF4-FFF2-40B4-BE49-F238E27FC236}">
                <a16:creationId xmlns:a16="http://schemas.microsoft.com/office/drawing/2014/main" id="{20D3CE7D-68E8-844D-921F-775E2F101314}"/>
              </a:ext>
            </a:extLst>
          </p:cNvPr>
          <p:cNvSpPr txBox="1"/>
          <p:nvPr/>
        </p:nvSpPr>
        <p:spPr>
          <a:xfrm>
            <a:off x="838200" y="6107831"/>
            <a:ext cx="4450492"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Concentration Dichloroacetic Acid</a:t>
            </a:r>
          </a:p>
        </p:txBody>
      </p:sp>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355086" y="2292797"/>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83861" y="1653756"/>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50826" y="1690688"/>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8" name="Rectangle 7">
            <a:extLst>
              <a:ext uri="{FF2B5EF4-FFF2-40B4-BE49-F238E27FC236}">
                <a16:creationId xmlns:a16="http://schemas.microsoft.com/office/drawing/2014/main" id="{1FB7A8BF-7524-A741-A24D-D0C820B42EAB}"/>
              </a:ext>
            </a:extLst>
          </p:cNvPr>
          <p:cNvSpPr/>
          <p:nvPr/>
        </p:nvSpPr>
        <p:spPr>
          <a:xfrm>
            <a:off x="2794000" y="2093501"/>
            <a:ext cx="2113213" cy="4010737"/>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2FB3865-F450-5048-9D78-92A1ED9D5729}"/>
              </a:ext>
            </a:extLst>
          </p:cNvPr>
          <p:cNvSpPr txBox="1"/>
          <p:nvPr/>
        </p:nvSpPr>
        <p:spPr>
          <a:xfrm rot="16200000">
            <a:off x="-1259670" y="2848919"/>
            <a:ext cx="3633423"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GLI Expression</a:t>
            </a:r>
          </a:p>
        </p:txBody>
      </p:sp>
      <p:sp>
        <p:nvSpPr>
          <p:cNvPr id="10" name="TextBox 9">
            <a:extLst>
              <a:ext uri="{FF2B5EF4-FFF2-40B4-BE49-F238E27FC236}">
                <a16:creationId xmlns:a16="http://schemas.microsoft.com/office/drawing/2014/main" id="{1A96B4F7-D920-3A47-B2B5-A2F6573651BC}"/>
              </a:ext>
            </a:extLst>
          </p:cNvPr>
          <p:cNvSpPr txBox="1"/>
          <p:nvPr/>
        </p:nvSpPr>
        <p:spPr>
          <a:xfrm rot="16200000">
            <a:off x="4875316" y="2862690"/>
            <a:ext cx="3227945"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GLI1 Expression</a:t>
            </a:r>
          </a:p>
        </p:txBody>
      </p:sp>
      <p:sp>
        <p:nvSpPr>
          <p:cNvPr id="11" name="TextBox 10">
            <a:extLst>
              <a:ext uri="{FF2B5EF4-FFF2-40B4-BE49-F238E27FC236}">
                <a16:creationId xmlns:a16="http://schemas.microsoft.com/office/drawing/2014/main" id="{C6A27DCA-9BA5-5D4D-B419-21A11241230C}"/>
              </a:ext>
            </a:extLst>
          </p:cNvPr>
          <p:cNvSpPr txBox="1"/>
          <p:nvPr/>
        </p:nvSpPr>
        <p:spPr>
          <a:xfrm>
            <a:off x="0" y="6488668"/>
            <a:ext cx="7206042" cy="369332"/>
          </a:xfrm>
          <a:prstGeom prst="rect">
            <a:avLst/>
          </a:prstGeom>
          <a:noFill/>
        </p:spPr>
        <p:txBody>
          <a:bodyPr wrap="square" rtlCol="0">
            <a:spAutoFit/>
          </a:bodyPr>
          <a:lstStyle/>
          <a:p>
            <a:r>
              <a:rPr lang="en-US" b="1" dirty="0">
                <a:latin typeface="Cambria" panose="02040503050406030204" pitchFamily="18" charset="0"/>
              </a:rPr>
              <a:t>SS</a:t>
            </a:r>
            <a:r>
              <a:rPr lang="en-US" dirty="0">
                <a:latin typeface="Cambria" panose="02040503050406030204" pitchFamily="18" charset="0"/>
              </a:rPr>
              <a:t> = Serum Starved, </a:t>
            </a:r>
            <a:r>
              <a:rPr lang="en-US" b="1" dirty="0">
                <a:latin typeface="Cambria" panose="02040503050406030204" pitchFamily="18" charset="0"/>
              </a:rPr>
              <a:t>HH SS </a:t>
            </a:r>
            <a:r>
              <a:rPr lang="en-US" dirty="0">
                <a:latin typeface="Cambria" panose="02040503050406030204" pitchFamily="18" charset="0"/>
              </a:rPr>
              <a:t>= Hedgehog Conditioned Serum Starved </a:t>
            </a:r>
          </a:p>
        </p:txBody>
      </p:sp>
      <p:sp>
        <p:nvSpPr>
          <p:cNvPr id="14" name="TextBox 13">
            <a:extLst>
              <a:ext uri="{FF2B5EF4-FFF2-40B4-BE49-F238E27FC236}">
                <a16:creationId xmlns:a16="http://schemas.microsoft.com/office/drawing/2014/main" id="{82FE8E56-7E4F-7042-AD36-153ECADF45D0}"/>
              </a:ext>
            </a:extLst>
          </p:cNvPr>
          <p:cNvSpPr txBox="1"/>
          <p:nvPr/>
        </p:nvSpPr>
        <p:spPr>
          <a:xfrm>
            <a:off x="7310030" y="6012566"/>
            <a:ext cx="4450492"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Concentration Dichloroacetic Acid</a:t>
            </a:r>
          </a:p>
        </p:txBody>
      </p:sp>
    </p:spTree>
    <p:extLst>
      <p:ext uri="{BB962C8B-B14F-4D97-AF65-F5344CB8AC3E}">
        <p14:creationId xmlns:p14="http://schemas.microsoft.com/office/powerpoint/2010/main" val="3384560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6" grpId="0"/>
      <p:bldP spid="7" grpId="0"/>
      <p:bldP spid="8" grpId="0" animBg="1"/>
      <p:bldP spid="9" grpId="0" animBg="1"/>
      <p:bldP spid="10" grpId="0" animBg="1"/>
      <p:bldP spid="11" grpId="0"/>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a:bodyPr>
          <a:lstStyle/>
          <a:p>
            <a:r>
              <a:rPr lang="en-US" sz="4000" dirty="0">
                <a:latin typeface="Cambria" panose="02040503050406030204" pitchFamily="18" charset="0"/>
              </a:rPr>
              <a:t>PDHK inhibitor Dichloroacetic Acid does not influence BCC cell viability </a:t>
            </a:r>
          </a:p>
        </p:txBody>
      </p:sp>
      <p:pic>
        <p:nvPicPr>
          <p:cNvPr id="4" name="Picture 3">
            <a:extLst>
              <a:ext uri="{FF2B5EF4-FFF2-40B4-BE49-F238E27FC236}">
                <a16:creationId xmlns:a16="http://schemas.microsoft.com/office/drawing/2014/main" id="{F2857C22-0FD2-0048-82FF-D1DF7AC8F956}"/>
              </a:ext>
            </a:extLst>
          </p:cNvPr>
          <p:cNvPicPr>
            <a:picLocks noChangeAspect="1"/>
          </p:cNvPicPr>
          <p:nvPr/>
        </p:nvPicPr>
        <p:blipFill rotWithShape="1">
          <a:blip r:embed="rId3"/>
          <a:srcRect l="3116" t="25170" r="1983" b="3197"/>
          <a:stretch/>
        </p:blipFill>
        <p:spPr>
          <a:xfrm>
            <a:off x="804116" y="1932243"/>
            <a:ext cx="10583768" cy="4802187"/>
          </a:xfrm>
          <a:prstGeom prst="rect">
            <a:avLst/>
          </a:prstGeom>
        </p:spPr>
      </p:pic>
    </p:spTree>
    <p:extLst>
      <p:ext uri="{BB962C8B-B14F-4D97-AF65-F5344CB8AC3E}">
        <p14:creationId xmlns:p14="http://schemas.microsoft.com/office/powerpoint/2010/main" val="379496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2713956019"/>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Induces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Mutations in kinase correlate to cancer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8F7DEB5-E7B8-644F-BB24-9BBBD76C749F}"/>
              </a:ext>
            </a:extLst>
          </p:cNvPr>
          <p:cNvSpPr/>
          <p:nvPr/>
        </p:nvSpPr>
        <p:spPr>
          <a:xfrm>
            <a:off x="1618890"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11" name="Multiply 10">
            <a:extLst>
              <a:ext uri="{FF2B5EF4-FFF2-40B4-BE49-F238E27FC236}">
                <a16:creationId xmlns:a16="http://schemas.microsoft.com/office/drawing/2014/main" id="{9AD18BDD-ECC5-7E4F-B222-695570D6BBDE}"/>
              </a:ext>
            </a:extLst>
          </p:cNvPr>
          <p:cNvSpPr/>
          <p:nvPr/>
        </p:nvSpPr>
        <p:spPr>
          <a:xfrm>
            <a:off x="1957388" y="2857084"/>
            <a:ext cx="2271712" cy="1340708"/>
          </a:xfrm>
          <a:prstGeom prst="mathMultiply">
            <a:avLst>
              <a:gd name="adj1" fmla="val 11798"/>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Multiply 11">
            <a:extLst>
              <a:ext uri="{FF2B5EF4-FFF2-40B4-BE49-F238E27FC236}">
                <a16:creationId xmlns:a16="http://schemas.microsoft.com/office/drawing/2014/main" id="{416D151F-8B49-2B40-80FA-84447FD81F5E}"/>
              </a:ext>
            </a:extLst>
          </p:cNvPr>
          <p:cNvSpPr/>
          <p:nvPr/>
        </p:nvSpPr>
        <p:spPr>
          <a:xfrm>
            <a:off x="1957388" y="4230278"/>
            <a:ext cx="2271712" cy="1340708"/>
          </a:xfrm>
          <a:prstGeom prst="mathMultiply">
            <a:avLst>
              <a:gd name="adj1" fmla="val 11798"/>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435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a:xfrm>
            <a:off x="405796" y="150740"/>
            <a:ext cx="10515600" cy="1325563"/>
          </a:xfrm>
        </p:spPr>
        <p:txBody>
          <a:bodyPr>
            <a:normAutofit/>
          </a:bodyPr>
          <a:lstStyle/>
          <a:p>
            <a:r>
              <a:rPr lang="en-US" sz="3600" dirty="0">
                <a:latin typeface="Cambria" panose="02040503050406030204" pitchFamily="18" charset="0"/>
              </a:rPr>
              <a:t>NEK1 activates Hedgehog Signaling</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215775"/>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801637"/>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381498"/>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86416" y="1901755"/>
            <a:ext cx="5606802" cy="4427594"/>
          </a:xfrm>
          <a:prstGeom prst="rect">
            <a:avLst/>
          </a:prstGeom>
        </p:spPr>
      </p:pic>
      <p:sp>
        <p:nvSpPr>
          <p:cNvPr id="8" name="Rectangle 7">
            <a:extLst>
              <a:ext uri="{FF2B5EF4-FFF2-40B4-BE49-F238E27FC236}">
                <a16:creationId xmlns:a16="http://schemas.microsoft.com/office/drawing/2014/main" id="{EE18DC85-A320-224C-AFAD-63390460FDBB}"/>
              </a:ext>
            </a:extLst>
          </p:cNvPr>
          <p:cNvSpPr/>
          <p:nvPr/>
        </p:nvSpPr>
        <p:spPr>
          <a:xfrm>
            <a:off x="2684920" y="1951178"/>
            <a:ext cx="1905000" cy="4078927"/>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EE006DF-0D96-6B4B-AE84-49D28F772F41}"/>
              </a:ext>
            </a:extLst>
          </p:cNvPr>
          <p:cNvSpPr txBox="1"/>
          <p:nvPr/>
        </p:nvSpPr>
        <p:spPr>
          <a:xfrm>
            <a:off x="1159617" y="147630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11" name="TextBox 10">
            <a:extLst>
              <a:ext uri="{FF2B5EF4-FFF2-40B4-BE49-F238E27FC236}">
                <a16:creationId xmlns:a16="http://schemas.microsoft.com/office/drawing/2014/main" id="{892A4A2A-92DB-B244-9A8E-6CD19ADA75DB}"/>
              </a:ext>
            </a:extLst>
          </p:cNvPr>
          <p:cNvSpPr txBox="1"/>
          <p:nvPr/>
        </p:nvSpPr>
        <p:spPr>
          <a:xfrm>
            <a:off x="0" y="6488668"/>
            <a:ext cx="7206042" cy="369332"/>
          </a:xfrm>
          <a:prstGeom prst="rect">
            <a:avLst/>
          </a:prstGeom>
          <a:noFill/>
        </p:spPr>
        <p:txBody>
          <a:bodyPr wrap="square" rtlCol="0">
            <a:spAutoFit/>
          </a:bodyPr>
          <a:lstStyle/>
          <a:p>
            <a:r>
              <a:rPr lang="en-US" b="1" dirty="0">
                <a:latin typeface="Cambria" panose="02040503050406030204" pitchFamily="18" charset="0"/>
              </a:rPr>
              <a:t>SS</a:t>
            </a:r>
            <a:r>
              <a:rPr lang="en-US" dirty="0">
                <a:latin typeface="Cambria" panose="02040503050406030204" pitchFamily="18" charset="0"/>
              </a:rPr>
              <a:t> = Serum Starved, </a:t>
            </a:r>
            <a:r>
              <a:rPr lang="en-US" b="1" dirty="0">
                <a:latin typeface="Cambria" panose="02040503050406030204" pitchFamily="18" charset="0"/>
              </a:rPr>
              <a:t>HH SS </a:t>
            </a:r>
            <a:r>
              <a:rPr lang="en-US" dirty="0">
                <a:latin typeface="Cambria" panose="02040503050406030204" pitchFamily="18" charset="0"/>
              </a:rPr>
              <a:t>= Hedgehog Conditioned Serum Starved </a:t>
            </a:r>
          </a:p>
        </p:txBody>
      </p:sp>
      <p:sp>
        <p:nvSpPr>
          <p:cNvPr id="12" name="TextBox 11">
            <a:extLst>
              <a:ext uri="{FF2B5EF4-FFF2-40B4-BE49-F238E27FC236}">
                <a16:creationId xmlns:a16="http://schemas.microsoft.com/office/drawing/2014/main" id="{1609DCC0-AD6C-ED4F-B4A1-6DD735CA1444}"/>
              </a:ext>
            </a:extLst>
          </p:cNvPr>
          <p:cNvSpPr txBox="1"/>
          <p:nvPr/>
        </p:nvSpPr>
        <p:spPr>
          <a:xfrm>
            <a:off x="1085340" y="6058403"/>
            <a:ext cx="4450492"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Concentration Zinc05007751</a:t>
            </a:r>
          </a:p>
        </p:txBody>
      </p:sp>
      <p:sp>
        <p:nvSpPr>
          <p:cNvPr id="13" name="TextBox 12">
            <a:extLst>
              <a:ext uri="{FF2B5EF4-FFF2-40B4-BE49-F238E27FC236}">
                <a16:creationId xmlns:a16="http://schemas.microsoft.com/office/drawing/2014/main" id="{6A94AAB2-5587-3343-A1B6-622BCA311A82}"/>
              </a:ext>
            </a:extLst>
          </p:cNvPr>
          <p:cNvSpPr txBox="1"/>
          <p:nvPr/>
        </p:nvSpPr>
        <p:spPr>
          <a:xfrm>
            <a:off x="7741508" y="6082222"/>
            <a:ext cx="4450492"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Concentration Zinc05007751</a:t>
            </a:r>
          </a:p>
        </p:txBody>
      </p:sp>
      <p:sp>
        <p:nvSpPr>
          <p:cNvPr id="14" name="TextBox 13">
            <a:extLst>
              <a:ext uri="{FF2B5EF4-FFF2-40B4-BE49-F238E27FC236}">
                <a16:creationId xmlns:a16="http://schemas.microsoft.com/office/drawing/2014/main" id="{DDCD9EA6-6088-A848-B51E-6C7B6FEC078F}"/>
              </a:ext>
            </a:extLst>
          </p:cNvPr>
          <p:cNvSpPr txBox="1"/>
          <p:nvPr/>
        </p:nvSpPr>
        <p:spPr>
          <a:xfrm rot="16200000">
            <a:off x="-1259670" y="2848919"/>
            <a:ext cx="3633423"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GLI Expression</a:t>
            </a:r>
          </a:p>
        </p:txBody>
      </p:sp>
      <p:sp>
        <p:nvSpPr>
          <p:cNvPr id="15" name="TextBox 14">
            <a:extLst>
              <a:ext uri="{FF2B5EF4-FFF2-40B4-BE49-F238E27FC236}">
                <a16:creationId xmlns:a16="http://schemas.microsoft.com/office/drawing/2014/main" id="{F8D3BD13-D849-4D46-B5DC-29BFEC514751}"/>
              </a:ext>
            </a:extLst>
          </p:cNvPr>
          <p:cNvSpPr txBox="1"/>
          <p:nvPr/>
        </p:nvSpPr>
        <p:spPr>
          <a:xfrm rot="16200000">
            <a:off x="4718204" y="2652470"/>
            <a:ext cx="3633423"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GLI Expression</a:t>
            </a:r>
          </a:p>
        </p:txBody>
      </p:sp>
    </p:spTree>
    <p:extLst>
      <p:ext uri="{BB962C8B-B14F-4D97-AF65-F5344CB8AC3E}">
        <p14:creationId xmlns:p14="http://schemas.microsoft.com/office/powerpoint/2010/main" val="2891273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animBg="1"/>
      <p:bldP spid="10" grpId="0"/>
      <p:bldP spid="11" grpId="0"/>
      <p:bldP spid="12" grpId="0" animBg="1"/>
      <p:bldP spid="13" grpId="0" animBg="1"/>
      <p:bldP spid="14" grpId="0" animBg="1"/>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7" name="Picture 6">
            <a:extLst>
              <a:ext uri="{FF2B5EF4-FFF2-40B4-BE49-F238E27FC236}">
                <a16:creationId xmlns:a16="http://schemas.microsoft.com/office/drawing/2014/main" id="{93EB44CE-DFFB-E54E-84CC-29BBFC201D10}"/>
              </a:ext>
            </a:extLst>
          </p:cNvPr>
          <p:cNvPicPr>
            <a:picLocks noChangeAspect="1"/>
          </p:cNvPicPr>
          <p:nvPr/>
        </p:nvPicPr>
        <p:blipFill rotWithShape="1">
          <a:blip r:embed="rId3"/>
          <a:srcRect l="2116" t="24812" r="4233" b="3011"/>
          <a:stretch/>
        </p:blipFill>
        <p:spPr>
          <a:xfrm>
            <a:off x="1264508" y="2119558"/>
            <a:ext cx="9662984" cy="4476637"/>
          </a:xfrm>
          <a:prstGeom prst="rect">
            <a:avLst/>
          </a:prstGeom>
        </p:spPr>
      </p:pic>
    </p:spTree>
    <p:extLst>
      <p:ext uri="{BB962C8B-B14F-4D97-AF65-F5344CB8AC3E}">
        <p14:creationId xmlns:p14="http://schemas.microsoft.com/office/powerpoint/2010/main" val="16378494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084336912"/>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Mutations in kinase correlate to cancer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Multiply 9">
            <a:extLst>
              <a:ext uri="{FF2B5EF4-FFF2-40B4-BE49-F238E27FC236}">
                <a16:creationId xmlns:a16="http://schemas.microsoft.com/office/drawing/2014/main" id="{A487E190-C496-D944-B268-5FD075BF8123}"/>
              </a:ext>
            </a:extLst>
          </p:cNvPr>
          <p:cNvSpPr/>
          <p:nvPr/>
        </p:nvSpPr>
        <p:spPr>
          <a:xfrm>
            <a:off x="1957388" y="2857084"/>
            <a:ext cx="2271712" cy="1340708"/>
          </a:xfrm>
          <a:prstGeom prst="mathMultiply">
            <a:avLst>
              <a:gd name="adj1" fmla="val 11798"/>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Multiply 10">
            <a:extLst>
              <a:ext uri="{FF2B5EF4-FFF2-40B4-BE49-F238E27FC236}">
                <a16:creationId xmlns:a16="http://schemas.microsoft.com/office/drawing/2014/main" id="{897B31EE-2B95-494F-9D12-77D47C220A47}"/>
              </a:ext>
            </a:extLst>
          </p:cNvPr>
          <p:cNvSpPr/>
          <p:nvPr/>
        </p:nvSpPr>
        <p:spPr>
          <a:xfrm>
            <a:off x="1957388" y="4213142"/>
            <a:ext cx="2271712" cy="1340708"/>
          </a:xfrm>
          <a:prstGeom prst="mathMultiply">
            <a:avLst>
              <a:gd name="adj1" fmla="val 11798"/>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775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2566569738"/>
              </p:ext>
            </p:extLst>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91161BD-796F-3A4E-8318-91499F534471}"/>
              </a:ext>
            </a:extLst>
          </p:cNvPr>
          <p:cNvSpPr/>
          <p:nvPr/>
        </p:nvSpPr>
        <p:spPr>
          <a:xfrm>
            <a:off x="254000" y="3271483"/>
            <a:ext cx="11684000" cy="16488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100A23A-4145-1A4D-BB6C-63D079D2678D}"/>
              </a:ext>
            </a:extLst>
          </p:cNvPr>
          <p:cNvSpPr/>
          <p:nvPr/>
        </p:nvSpPr>
        <p:spPr>
          <a:xfrm>
            <a:off x="254000" y="47371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16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a:p>
            <a:pPr marL="457200" lvl="1" indent="0">
              <a:buNone/>
            </a:pPr>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70065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9" name="Picture 8">
            <a:extLst>
              <a:ext uri="{FF2B5EF4-FFF2-40B4-BE49-F238E27FC236}">
                <a16:creationId xmlns:a16="http://schemas.microsoft.com/office/drawing/2014/main" id="{224219EA-85D7-5048-BD0F-FA4F30767D3E}"/>
              </a:ext>
            </a:extLst>
          </p:cNvPr>
          <p:cNvPicPr>
            <a:picLocks noChangeAspect="1"/>
          </p:cNvPicPr>
          <p:nvPr/>
        </p:nvPicPr>
        <p:blipFill rotWithShape="1">
          <a:blip r:embed="rId3"/>
          <a:srcRect l="7184" r="7101"/>
          <a:stretch/>
        </p:blipFill>
        <p:spPr>
          <a:xfrm>
            <a:off x="5198099" y="1719133"/>
            <a:ext cx="6466134" cy="4368800"/>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576668" y="3849258"/>
            <a:ext cx="534838" cy="627619"/>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275867" y="3082392"/>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
        <p:nvSpPr>
          <p:cNvPr id="3" name="TextBox 2">
            <a:extLst>
              <a:ext uri="{FF2B5EF4-FFF2-40B4-BE49-F238E27FC236}">
                <a16:creationId xmlns:a16="http://schemas.microsoft.com/office/drawing/2014/main" id="{498BF69A-AD76-F249-BA77-B8ED1665881E}"/>
              </a:ext>
            </a:extLst>
          </p:cNvPr>
          <p:cNvSpPr txBox="1"/>
          <p:nvPr/>
        </p:nvSpPr>
        <p:spPr>
          <a:xfrm>
            <a:off x="10553216" y="4505322"/>
            <a:ext cx="1464054" cy="307777"/>
          </a:xfrm>
          <a:prstGeom prst="rect">
            <a:avLst/>
          </a:prstGeom>
          <a:noFill/>
        </p:spPr>
        <p:txBody>
          <a:bodyPr wrap="square" rtlCol="0">
            <a:spAutoFit/>
          </a:bodyPr>
          <a:lstStyle/>
          <a:p>
            <a:r>
              <a:rPr lang="en-US" sz="1400" dirty="0">
                <a:latin typeface="Cambria" panose="02040503050406030204" pitchFamily="18" charset="0"/>
              </a:rPr>
              <a:t>Keratinocytes</a:t>
            </a:r>
          </a:p>
        </p:txBody>
      </p:sp>
    </p:spTree>
    <p:extLst>
      <p:ext uri="{BB962C8B-B14F-4D97-AF65-F5344CB8AC3E}">
        <p14:creationId xmlns:p14="http://schemas.microsoft.com/office/powerpoint/2010/main" val="1861034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8" name="Rectangle 7">
            <a:extLst>
              <a:ext uri="{FF2B5EF4-FFF2-40B4-BE49-F238E27FC236}">
                <a16:creationId xmlns:a16="http://schemas.microsoft.com/office/drawing/2014/main" id="{3E1826F5-29EC-904D-957F-A1499967FC9A}"/>
              </a:ext>
            </a:extLst>
          </p:cNvPr>
          <p:cNvSpPr/>
          <p:nvPr/>
        </p:nvSpPr>
        <p:spPr>
          <a:xfrm>
            <a:off x="2875422" y="2229383"/>
            <a:ext cx="1947557" cy="279981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2DD89-560B-5640-BF3E-C8F9842EA58C}"/>
              </a:ext>
            </a:extLst>
          </p:cNvPr>
          <p:cNvSpPr/>
          <p:nvPr/>
        </p:nvSpPr>
        <p:spPr>
          <a:xfrm>
            <a:off x="3814202" y="4241800"/>
            <a:ext cx="1617195" cy="78740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D73985-BF4F-A542-BD1A-53D0C3AC259C}"/>
              </a:ext>
            </a:extLst>
          </p:cNvPr>
          <p:cNvSpPr/>
          <p:nvPr/>
        </p:nvSpPr>
        <p:spPr>
          <a:xfrm>
            <a:off x="6713844" y="2895600"/>
            <a:ext cx="1947556" cy="29972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937872-6FFE-504F-90B8-E43BFBBF934F}"/>
              </a:ext>
            </a:extLst>
          </p:cNvPr>
          <p:cNvSpPr/>
          <p:nvPr/>
        </p:nvSpPr>
        <p:spPr>
          <a:xfrm>
            <a:off x="6499942" y="2139886"/>
            <a:ext cx="1947556" cy="15113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92CE4D1-3496-1C43-9458-594DA489537F}"/>
              </a:ext>
            </a:extLst>
          </p:cNvPr>
          <p:cNvSpPr/>
          <p:nvPr/>
        </p:nvSpPr>
        <p:spPr>
          <a:xfrm>
            <a:off x="5737758" y="1475827"/>
            <a:ext cx="3245918" cy="52706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847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0" animBg="1"/>
      <p:bldP spid="11" grpId="0" animBg="1"/>
      <p:bldP spid="11" grpId="1"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736641" y="182562"/>
            <a:ext cx="9029402" cy="6492875"/>
          </a:xfrm>
          <a:prstGeom prst="rect">
            <a:avLst/>
          </a:prstGeom>
        </p:spPr>
      </p:pic>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a:xfrm>
            <a:off x="377107" y="104125"/>
            <a:ext cx="4723366" cy="1502253"/>
          </a:xfrm>
        </p:spPr>
        <p:txBody>
          <a:bodyPr>
            <a:normAutofit/>
          </a:bodyPr>
          <a:lstStyle/>
          <a:p>
            <a:pPr algn="ctr"/>
            <a:r>
              <a:rPr lang="en-US" sz="3600" dirty="0">
                <a:latin typeface="Cambria" panose="02040503050406030204" pitchFamily="18" charset="0"/>
              </a:rPr>
              <a:t>Inhibition of SMO to treat BCC </a:t>
            </a:r>
          </a:p>
        </p:txBody>
      </p:sp>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432329" y="336966"/>
            <a:ext cx="5023030" cy="33778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501101" y="3553701"/>
            <a:ext cx="4306338" cy="303191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DB9BD9-8F72-ED40-8B32-B5FFDFA67F0F}"/>
              </a:ext>
            </a:extLst>
          </p:cNvPr>
          <p:cNvSpPr/>
          <p:nvPr/>
        </p:nvSpPr>
        <p:spPr>
          <a:xfrm>
            <a:off x="3935444" y="3928319"/>
            <a:ext cx="637309" cy="40178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7AF01B-2F8E-9B4C-93D3-FF25D8740B30}"/>
              </a:ext>
            </a:extLst>
          </p:cNvPr>
          <p:cNvSpPr/>
          <p:nvPr/>
        </p:nvSpPr>
        <p:spPr>
          <a:xfrm>
            <a:off x="6679119" y="3985733"/>
            <a:ext cx="1053117" cy="261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BCCA6D-6B90-3348-B854-AABC0EC621B9}"/>
              </a:ext>
            </a:extLst>
          </p:cNvPr>
          <p:cNvSpPr/>
          <p:nvPr/>
        </p:nvSpPr>
        <p:spPr>
          <a:xfrm>
            <a:off x="5198225" y="5400347"/>
            <a:ext cx="1053117" cy="261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E87829E4-D67A-4343-9F41-A4992DCDC9E2}"/>
              </a:ext>
            </a:extLst>
          </p:cNvPr>
          <p:cNvSpPr/>
          <p:nvPr/>
        </p:nvSpPr>
        <p:spPr>
          <a:xfrm>
            <a:off x="5697279" y="2346611"/>
            <a:ext cx="776490" cy="2615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3042C9C-563E-C547-B03D-F568367901D4}"/>
              </a:ext>
            </a:extLst>
          </p:cNvPr>
          <p:cNvSpPr/>
          <p:nvPr/>
        </p:nvSpPr>
        <p:spPr>
          <a:xfrm>
            <a:off x="5828487" y="4961617"/>
            <a:ext cx="776490" cy="26157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2383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Observations</a:t>
            </a:r>
          </a:p>
          <a:p>
            <a:pPr marL="0" indent="0" algn="ctr">
              <a:buNone/>
            </a:pPr>
            <a:r>
              <a:rPr lang="en-US" sz="3000" dirty="0">
                <a:latin typeface="Cambria" panose="02040503050406030204" pitchFamily="18" charset="0"/>
              </a:rPr>
              <a:t>-</a:t>
            </a:r>
            <a:r>
              <a:rPr lang="en-US" sz="3000" dirty="0" err="1">
                <a:latin typeface="Cambria" panose="02040503050406030204" pitchFamily="18" charset="0"/>
              </a:rPr>
              <a:t>Phosphosites</a:t>
            </a:r>
            <a:r>
              <a:rPr lang="en-US" sz="3000" dirty="0">
                <a:latin typeface="Cambria" panose="02040503050406030204" pitchFamily="18" charset="0"/>
              </a:rPr>
              <a:t> are found at recurrent GLI mutations</a:t>
            </a:r>
          </a:p>
          <a:p>
            <a:pPr marL="0" indent="0" algn="ctr">
              <a:buNone/>
            </a:pPr>
            <a:r>
              <a:rPr lang="en-US" sz="3000" dirty="0">
                <a:latin typeface="Cambria" panose="02040503050406030204" pitchFamily="18" charset="0"/>
              </a:rPr>
              <a:t>-</a:t>
            </a:r>
            <a:r>
              <a:rPr lang="en-US" sz="3000" dirty="0" err="1">
                <a:latin typeface="Cambria" panose="02040503050406030204" pitchFamily="18" charset="0"/>
              </a:rPr>
              <a:t>Phosphosites</a:t>
            </a:r>
            <a:r>
              <a:rPr lang="en-US" sz="3000" dirty="0">
                <a:latin typeface="Cambria" panose="02040503050406030204" pitchFamily="18" charset="0"/>
              </a:rPr>
              <a:t> can be regulated by kinase activity </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predicted be active at GLI mutation </a:t>
            </a:r>
            <a:r>
              <a:rPr lang="en-US" sz="3000" dirty="0" err="1">
                <a:latin typeface="Cambria" panose="02040503050406030204" pitchFamily="18" charset="0"/>
              </a:rPr>
              <a:t>phosphosites</a:t>
            </a:r>
            <a:r>
              <a:rPr lang="en-US" sz="3000" dirty="0">
                <a:latin typeface="Cambria" panose="02040503050406030204" pitchFamily="18" charset="0"/>
              </a:rPr>
              <a:t> activate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3026791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7" name="Diagram 6">
            <a:extLst>
              <a:ext uri="{FF2B5EF4-FFF2-40B4-BE49-F238E27FC236}">
                <a16:creationId xmlns:a16="http://schemas.microsoft.com/office/drawing/2014/main" id="{46949C9D-6F13-C142-AE57-E36243C992A6}"/>
              </a:ext>
            </a:extLst>
          </p:cNvPr>
          <p:cNvGraphicFramePr/>
          <p:nvPr>
            <p:extLst>
              <p:ext uri="{D42A27DB-BD31-4B8C-83A1-F6EECF244321}">
                <p14:modId xmlns:p14="http://schemas.microsoft.com/office/powerpoint/2010/main" val="825991341"/>
              </p:ext>
            </p:extLst>
          </p:nvPr>
        </p:nvGraphicFramePr>
        <p:xfrm>
          <a:off x="200722" y="1025912"/>
          <a:ext cx="11664176" cy="5832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a:extLst>
              <a:ext uri="{FF2B5EF4-FFF2-40B4-BE49-F238E27FC236}">
                <a16:creationId xmlns:a16="http://schemas.microsoft.com/office/drawing/2014/main" id="{DFF4ABAA-F958-5041-BAAB-3604D3D5A481}"/>
              </a:ext>
            </a:extLst>
          </p:cNvPr>
          <p:cNvSpPr/>
          <p:nvPr/>
        </p:nvSpPr>
        <p:spPr>
          <a:xfrm>
            <a:off x="4252887" y="1715904"/>
            <a:ext cx="3456878" cy="46723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4B61F72-CF83-6D44-9872-CD58A4E5C522}"/>
              </a:ext>
            </a:extLst>
          </p:cNvPr>
          <p:cNvSpPr/>
          <p:nvPr/>
        </p:nvSpPr>
        <p:spPr>
          <a:xfrm>
            <a:off x="8566801" y="1698345"/>
            <a:ext cx="3456878" cy="46723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BDFDA85-731A-744F-9267-55B34FFF50BE}"/>
              </a:ext>
            </a:extLst>
          </p:cNvPr>
          <p:cNvSpPr/>
          <p:nvPr/>
        </p:nvSpPr>
        <p:spPr>
          <a:xfrm>
            <a:off x="3194825" y="2074127"/>
            <a:ext cx="1416206" cy="11597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8B8752F-85F7-BB4D-9C25-74E740867CE9}"/>
              </a:ext>
            </a:extLst>
          </p:cNvPr>
          <p:cNvSpPr/>
          <p:nvPr/>
        </p:nvSpPr>
        <p:spPr>
          <a:xfrm>
            <a:off x="3347225" y="2226527"/>
            <a:ext cx="1416206" cy="11597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8B9232B-FCA8-894C-89E7-A08796C5CA0B}"/>
              </a:ext>
            </a:extLst>
          </p:cNvPr>
          <p:cNvSpPr/>
          <p:nvPr/>
        </p:nvSpPr>
        <p:spPr>
          <a:xfrm>
            <a:off x="7309375" y="2159038"/>
            <a:ext cx="1416206" cy="11597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B5E32B3-D5D1-DB4E-999B-36F77BFC9890}"/>
              </a:ext>
            </a:extLst>
          </p:cNvPr>
          <p:cNvSpPr txBox="1"/>
          <p:nvPr/>
        </p:nvSpPr>
        <p:spPr>
          <a:xfrm>
            <a:off x="2174071" y="4186238"/>
            <a:ext cx="892166" cy="400110"/>
          </a:xfrm>
          <a:prstGeom prst="rect">
            <a:avLst/>
          </a:prstGeom>
          <a:noFill/>
        </p:spPr>
        <p:txBody>
          <a:bodyPr wrap="square" rtlCol="0">
            <a:spAutoFit/>
          </a:bodyPr>
          <a:lstStyle/>
          <a:p>
            <a:r>
              <a:rPr lang="en-US" sz="2000" b="1" dirty="0"/>
              <a:t>± 4 bp </a:t>
            </a:r>
          </a:p>
        </p:txBody>
      </p:sp>
    </p:spTree>
    <p:extLst>
      <p:ext uri="{BB962C8B-B14F-4D97-AF65-F5344CB8AC3E}">
        <p14:creationId xmlns:p14="http://schemas.microsoft.com/office/powerpoint/2010/main" val="2673679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70029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a:xfrm>
            <a:off x="311454" y="365125"/>
            <a:ext cx="11569092" cy="1325563"/>
          </a:xfrm>
        </p:spPr>
        <p:txBody>
          <a:bodyPr>
            <a:normAutofit/>
          </a:bodyPr>
          <a:lstStyle/>
          <a:p>
            <a:r>
              <a:rPr lang="en-US" sz="3600" dirty="0">
                <a:latin typeface="Cambria" panose="02040503050406030204" pitchFamily="18" charset="0"/>
              </a:rPr>
              <a:t>MAP2K1/MEK1 does not activate Hedgehog Signaling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
        <p:nvSpPr>
          <p:cNvPr id="5" name="Rectangle 4">
            <a:extLst>
              <a:ext uri="{FF2B5EF4-FFF2-40B4-BE49-F238E27FC236}">
                <a16:creationId xmlns:a16="http://schemas.microsoft.com/office/drawing/2014/main" id="{04E00493-88EB-7C40-A04C-68102B74A2B5}"/>
              </a:ext>
            </a:extLst>
          </p:cNvPr>
          <p:cNvSpPr/>
          <p:nvPr/>
        </p:nvSpPr>
        <p:spPr>
          <a:xfrm>
            <a:off x="2971800" y="2484548"/>
            <a:ext cx="2057400" cy="358605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D3A47B5-0429-EE49-831C-0F8D7E31F19E}"/>
              </a:ext>
            </a:extLst>
          </p:cNvPr>
          <p:cNvSpPr txBox="1"/>
          <p:nvPr/>
        </p:nvSpPr>
        <p:spPr>
          <a:xfrm rot="16200000">
            <a:off x="-1305638" y="2947773"/>
            <a:ext cx="3633423"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GLI1 Expression</a:t>
            </a:r>
          </a:p>
        </p:txBody>
      </p:sp>
      <p:sp>
        <p:nvSpPr>
          <p:cNvPr id="9" name="TextBox 8">
            <a:extLst>
              <a:ext uri="{FF2B5EF4-FFF2-40B4-BE49-F238E27FC236}">
                <a16:creationId xmlns:a16="http://schemas.microsoft.com/office/drawing/2014/main" id="{FFEB7759-C3C9-8A45-B948-5878AE88CC81}"/>
              </a:ext>
            </a:extLst>
          </p:cNvPr>
          <p:cNvSpPr txBox="1"/>
          <p:nvPr/>
        </p:nvSpPr>
        <p:spPr>
          <a:xfrm rot="16200000">
            <a:off x="4495099" y="2952558"/>
            <a:ext cx="3633423"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GLI1 Expression</a:t>
            </a:r>
          </a:p>
        </p:txBody>
      </p:sp>
      <p:sp>
        <p:nvSpPr>
          <p:cNvPr id="10" name="TextBox 9">
            <a:extLst>
              <a:ext uri="{FF2B5EF4-FFF2-40B4-BE49-F238E27FC236}">
                <a16:creationId xmlns:a16="http://schemas.microsoft.com/office/drawing/2014/main" id="{73A77A0F-255D-A142-9E3C-8AFC67B937F6}"/>
              </a:ext>
            </a:extLst>
          </p:cNvPr>
          <p:cNvSpPr txBox="1"/>
          <p:nvPr/>
        </p:nvSpPr>
        <p:spPr>
          <a:xfrm>
            <a:off x="84444" y="6440017"/>
            <a:ext cx="7206042" cy="369332"/>
          </a:xfrm>
          <a:prstGeom prst="rect">
            <a:avLst/>
          </a:prstGeom>
          <a:noFill/>
        </p:spPr>
        <p:txBody>
          <a:bodyPr wrap="square" rtlCol="0">
            <a:spAutoFit/>
          </a:bodyPr>
          <a:lstStyle/>
          <a:p>
            <a:r>
              <a:rPr lang="en-US" b="1" dirty="0">
                <a:latin typeface="Cambria" panose="02040503050406030204" pitchFamily="18" charset="0"/>
              </a:rPr>
              <a:t>SS</a:t>
            </a:r>
            <a:r>
              <a:rPr lang="en-US" dirty="0">
                <a:latin typeface="Cambria" panose="02040503050406030204" pitchFamily="18" charset="0"/>
              </a:rPr>
              <a:t> = Serum Starved, </a:t>
            </a:r>
            <a:r>
              <a:rPr lang="en-US" b="1" dirty="0">
                <a:latin typeface="Cambria" panose="02040503050406030204" pitchFamily="18" charset="0"/>
              </a:rPr>
              <a:t>HH SS </a:t>
            </a:r>
            <a:r>
              <a:rPr lang="en-US" dirty="0">
                <a:latin typeface="Cambria" panose="02040503050406030204" pitchFamily="18" charset="0"/>
              </a:rPr>
              <a:t>= Hedgehog Conditioned Serum Starved </a:t>
            </a:r>
          </a:p>
        </p:txBody>
      </p:sp>
      <p:sp>
        <p:nvSpPr>
          <p:cNvPr id="11" name="TextBox 10">
            <a:extLst>
              <a:ext uri="{FF2B5EF4-FFF2-40B4-BE49-F238E27FC236}">
                <a16:creationId xmlns:a16="http://schemas.microsoft.com/office/drawing/2014/main" id="{C21A5CB9-7C6F-7249-A7B5-6A9BD9C9E131}"/>
              </a:ext>
            </a:extLst>
          </p:cNvPr>
          <p:cNvSpPr txBox="1"/>
          <p:nvPr/>
        </p:nvSpPr>
        <p:spPr>
          <a:xfrm>
            <a:off x="1584112" y="6126929"/>
            <a:ext cx="3633423"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Concentration Cobimetinib</a:t>
            </a:r>
          </a:p>
        </p:txBody>
      </p:sp>
      <p:sp>
        <p:nvSpPr>
          <p:cNvPr id="12" name="TextBox 11">
            <a:extLst>
              <a:ext uri="{FF2B5EF4-FFF2-40B4-BE49-F238E27FC236}">
                <a16:creationId xmlns:a16="http://schemas.microsoft.com/office/drawing/2014/main" id="{55683529-2BB5-4347-B0DD-24E71A64447C}"/>
              </a:ext>
            </a:extLst>
          </p:cNvPr>
          <p:cNvSpPr txBox="1"/>
          <p:nvPr/>
        </p:nvSpPr>
        <p:spPr>
          <a:xfrm>
            <a:off x="7719391" y="6178080"/>
            <a:ext cx="3633423" cy="369332"/>
          </a:xfrm>
          <a:prstGeom prst="rect">
            <a:avLst/>
          </a:prstGeom>
          <a:solidFill>
            <a:schemeClr val="bg1"/>
          </a:solidFill>
        </p:spPr>
        <p:txBody>
          <a:bodyPr wrap="square" rtlCol="0">
            <a:spAutoFit/>
          </a:bodyPr>
          <a:lstStyle/>
          <a:p>
            <a:r>
              <a:rPr lang="en-US" b="1" dirty="0">
                <a:latin typeface="Arial" panose="020B0604020202020204" pitchFamily="34" charset="0"/>
                <a:cs typeface="Arial" panose="020B0604020202020204" pitchFamily="34" charset="0"/>
              </a:rPr>
              <a:t>Concentration Cobimetinib</a:t>
            </a:r>
          </a:p>
        </p:txBody>
      </p:sp>
    </p:spTree>
    <p:extLst>
      <p:ext uri="{BB962C8B-B14F-4D97-AF65-F5344CB8AC3E}">
        <p14:creationId xmlns:p14="http://schemas.microsoft.com/office/powerpoint/2010/main" val="1543999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5" grpId="0" animBg="1"/>
      <p:bldP spid="7" grpId="0" animBg="1"/>
      <p:bldP spid="9" grpId="0" animBg="1"/>
      <p:bldP spid="10" grpId="0"/>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D12A566-22AD-4C44-9B2B-E1FB8A65CEAA}"/>
              </a:ext>
            </a:extLst>
          </p:cNvPr>
          <p:cNvPicPr>
            <a:picLocks noChangeAspect="1"/>
          </p:cNvPicPr>
          <p:nvPr/>
        </p:nvPicPr>
        <p:blipFill rotWithShape="1">
          <a:blip r:embed="rId3"/>
          <a:srcRect l="1838" t="15134" r="2612" b="1327"/>
          <a:stretch/>
        </p:blipFill>
        <p:spPr>
          <a:xfrm>
            <a:off x="1260388" y="1526059"/>
            <a:ext cx="9253226" cy="5084205"/>
          </a:xfrm>
          <a:prstGeom prst="rect">
            <a:avLst/>
          </a:prstGeom>
        </p:spPr>
      </p:pic>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a:xfrm>
            <a:off x="615779" y="247736"/>
            <a:ext cx="11353800" cy="1325563"/>
          </a:xfrm>
        </p:spPr>
        <p:txBody>
          <a:bodyPr>
            <a:normAutofit/>
          </a:bodyPr>
          <a:lstStyle/>
          <a:p>
            <a:r>
              <a:rPr lang="en-US" sz="3600" dirty="0">
                <a:latin typeface="Cambria" panose="02040503050406030204" pitchFamily="18" charset="0"/>
              </a:rPr>
              <a:t>MAP2K1/MEK1 inhibitor Cobimetinib does not impact cell viability </a:t>
            </a:r>
          </a:p>
        </p:txBody>
      </p:sp>
    </p:spTree>
    <p:extLst>
      <p:ext uri="{BB962C8B-B14F-4D97-AF65-F5344CB8AC3E}">
        <p14:creationId xmlns:p14="http://schemas.microsoft.com/office/powerpoint/2010/main" val="19373511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3214</TotalTime>
  <Words>2580</Words>
  <Application>Microsoft Macintosh PowerPoint</Application>
  <PresentationFormat>Widescreen</PresentationFormat>
  <Paragraphs>237</Paragraphs>
  <Slides>18</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 </vt:lpstr>
      <vt:lpstr>PowerPoint Presentation</vt:lpstr>
      <vt:lpstr>Kinases Predicted to be Active at Recurrent GLI Mutations</vt:lpstr>
      <vt:lpstr>Kinases Predicted to be Active at Recurrent GLI Mutations</vt:lpstr>
      <vt:lpstr>MAP2K1/MEK1 does not activate Hedgehog Signaling  </vt:lpstr>
      <vt:lpstr>MAP2K1/MEK1 inhibitor Cobimetinib does not impact cell viability </vt:lpstr>
      <vt:lpstr>Kinases Predicted to be Active at Recurrent GLI Mutations</vt:lpstr>
      <vt:lpstr>PDHK does not activate Hedgehog Signaling </vt:lpstr>
      <vt:lpstr>PDHK inhibitor Dichloroacetic Acid does not influence BCC cell viability </vt:lpstr>
      <vt:lpstr>Kinases Predicted to be Active at Recurrent GLI Mutations</vt:lpstr>
      <vt:lpstr>NEK1 activates Hedgehog Signaling</vt:lpstr>
      <vt:lpstr>NEK1 inhibitor Zinc05007751 does not affect cell survival</vt:lpstr>
      <vt:lpstr>Kinases Predicted to be Active at Recurrent GLI Mutations</vt:lpstr>
      <vt:lpstr>Future Directions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34</cp:revision>
  <dcterms:created xsi:type="dcterms:W3CDTF">2019-12-05T06:29:18Z</dcterms:created>
  <dcterms:modified xsi:type="dcterms:W3CDTF">2019-12-17T06:55:29Z</dcterms:modified>
</cp:coreProperties>
</file>

<file path=docProps/thumbnail.jpeg>
</file>